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1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308" r:id="rId13"/>
    <p:sldId id="309" r:id="rId14"/>
    <p:sldId id="310" r:id="rId15"/>
    <p:sldId id="266" r:id="rId16"/>
    <p:sldId id="278" r:id="rId17"/>
    <p:sldId id="297" r:id="rId18"/>
    <p:sldId id="307" r:id="rId19"/>
    <p:sldId id="312" r:id="rId20"/>
    <p:sldId id="306" r:id="rId21"/>
    <p:sldId id="279" r:id="rId22"/>
    <p:sldId id="283" r:id="rId23"/>
    <p:sldId id="280" r:id="rId24"/>
    <p:sldId id="281" r:id="rId25"/>
    <p:sldId id="282" r:id="rId26"/>
    <p:sldId id="284" r:id="rId27"/>
    <p:sldId id="289" r:id="rId28"/>
    <p:sldId id="285" r:id="rId29"/>
    <p:sldId id="286" r:id="rId30"/>
    <p:sldId id="301" r:id="rId31"/>
    <p:sldId id="303" r:id="rId32"/>
    <p:sldId id="304" r:id="rId33"/>
    <p:sldId id="287" r:id="rId34"/>
    <p:sldId id="288" r:id="rId35"/>
    <p:sldId id="290" r:id="rId36"/>
    <p:sldId id="291" r:id="rId37"/>
    <p:sldId id="298" r:id="rId38"/>
    <p:sldId id="299" r:id="rId39"/>
    <p:sldId id="292" r:id="rId40"/>
    <p:sldId id="293" r:id="rId41"/>
    <p:sldId id="294" r:id="rId42"/>
    <p:sldId id="295" r:id="rId43"/>
    <p:sldId id="300" r:id="rId44"/>
    <p:sldId id="267" r:id="rId45"/>
    <p:sldId id="268" r:id="rId46"/>
    <p:sldId id="269" r:id="rId47"/>
    <p:sldId id="271" r:id="rId48"/>
    <p:sldId id="272" r:id="rId49"/>
    <p:sldId id="273" r:id="rId50"/>
    <p:sldId id="274" r:id="rId51"/>
    <p:sldId id="275" r:id="rId52"/>
    <p:sldId id="276" r:id="rId53"/>
    <p:sldId id="277" r:id="rId5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6D0534B-4557-47FB-8DF8-ADFA3E3DA53D}">
          <p14:sldIdLst>
            <p14:sldId id="256"/>
            <p14:sldId id="261"/>
            <p14:sldId id="311"/>
            <p14:sldId id="257"/>
          </p14:sldIdLst>
        </p14:section>
        <p14:section name="未命名的章節" id="{9086145B-E93F-4A8D-B8CF-27A59A8D970D}">
          <p14:sldIdLst/>
        </p14:section>
        <p14:section name="未命名的章節" id="{9DA922BC-77A5-4AB3-8CC9-DE97E354CD63}">
          <p14:sldIdLst>
            <p14:sldId id="258"/>
            <p14:sldId id="259"/>
            <p14:sldId id="260"/>
            <p14:sldId id="262"/>
            <p14:sldId id="263"/>
            <p14:sldId id="264"/>
            <p14:sldId id="265"/>
            <p14:sldId id="308"/>
            <p14:sldId id="309"/>
            <p14:sldId id="310"/>
            <p14:sldId id="266"/>
            <p14:sldId id="278"/>
            <p14:sldId id="297"/>
            <p14:sldId id="307"/>
            <p14:sldId id="312"/>
            <p14:sldId id="306"/>
            <p14:sldId id="279"/>
            <p14:sldId id="283"/>
            <p14:sldId id="280"/>
            <p14:sldId id="281"/>
            <p14:sldId id="282"/>
            <p14:sldId id="284"/>
            <p14:sldId id="289"/>
            <p14:sldId id="285"/>
            <p14:sldId id="286"/>
            <p14:sldId id="301"/>
            <p14:sldId id="303"/>
            <p14:sldId id="304"/>
            <p14:sldId id="287"/>
            <p14:sldId id="288"/>
            <p14:sldId id="290"/>
            <p14:sldId id="291"/>
            <p14:sldId id="298"/>
            <p14:sldId id="299"/>
            <p14:sldId id="292"/>
            <p14:sldId id="293"/>
            <p14:sldId id="294"/>
            <p14:sldId id="295"/>
            <p14:sldId id="300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9" autoAdjust="0"/>
    <p:restoredTop sz="94660"/>
  </p:normalViewPr>
  <p:slideViewPr>
    <p:cSldViewPr>
      <p:cViewPr>
        <p:scale>
          <a:sx n="44" d="100"/>
          <a:sy n="44" d="100"/>
        </p:scale>
        <p:origin x="-2292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DEEB-3DEA-4A80-8964-F3E456F292CB}" type="datetimeFigureOut">
              <a:rPr lang="zh-TW" altLang="en-US" smtClean="0"/>
              <a:t>2016/11/25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8579-EFC2-4249-9827-92AC4574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73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DEEB-3DEA-4A80-8964-F3E456F292CB}" type="datetimeFigureOut">
              <a:rPr lang="zh-TW" altLang="en-US" smtClean="0"/>
              <a:t>2016/11/25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8579-EFC2-4249-9827-92AC4574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55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DEEB-3DEA-4A80-8964-F3E456F292CB}" type="datetimeFigureOut">
              <a:rPr lang="zh-TW" altLang="en-US" smtClean="0"/>
              <a:t>2016/11/25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8579-EFC2-4249-9827-92AC4574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4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DEEB-3DEA-4A80-8964-F3E456F292CB}" type="datetimeFigureOut">
              <a:rPr lang="zh-TW" altLang="en-US" smtClean="0"/>
              <a:t>2016/11/25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8579-EFC2-4249-9827-92AC4574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11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DEEB-3DEA-4A80-8964-F3E456F292CB}" type="datetimeFigureOut">
              <a:rPr lang="zh-TW" altLang="en-US" smtClean="0"/>
              <a:t>2016/11/25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8579-EFC2-4249-9827-92AC4574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DEEB-3DEA-4A80-8964-F3E456F292CB}" type="datetimeFigureOut">
              <a:rPr lang="zh-TW" altLang="en-US" smtClean="0"/>
              <a:t>2016/11/25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8579-EFC2-4249-9827-92AC4574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52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DEEB-3DEA-4A80-8964-F3E456F292CB}" type="datetimeFigureOut">
              <a:rPr lang="zh-TW" altLang="en-US" smtClean="0"/>
              <a:t>2016/11/25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8579-EFC2-4249-9827-92AC4574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68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DEEB-3DEA-4A80-8964-F3E456F292CB}" type="datetimeFigureOut">
              <a:rPr lang="zh-TW" altLang="en-US" smtClean="0"/>
              <a:t>2016/11/25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8579-EFC2-4249-9827-92AC4574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54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DEEB-3DEA-4A80-8964-F3E456F292CB}" type="datetimeFigureOut">
              <a:rPr lang="zh-TW" altLang="en-US" smtClean="0"/>
              <a:t>2016/11/25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8579-EFC2-4249-9827-92AC4574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15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DEEB-3DEA-4A80-8964-F3E456F292CB}" type="datetimeFigureOut">
              <a:rPr lang="zh-TW" altLang="en-US" smtClean="0"/>
              <a:t>2016/11/25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8579-EFC2-4249-9827-92AC4574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95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DEEB-3DEA-4A80-8964-F3E456F292CB}" type="datetimeFigureOut">
              <a:rPr lang="zh-TW" altLang="en-US" smtClean="0"/>
              <a:t>2016/11/25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8579-EFC2-4249-9827-92AC4574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33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DEEB-3DEA-4A80-8964-F3E456F292CB}" type="datetimeFigureOut">
              <a:rPr lang="zh-TW" altLang="en-US" smtClean="0"/>
              <a:t>2016/11/25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28579-EFC2-4249-9827-92AC4574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19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7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12" Type="http://schemas.openxmlformats.org/officeDocument/2006/relationships/image" Target="../media/image46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g"/><Relationship Id="rId3" Type="http://schemas.openxmlformats.org/officeDocument/2006/relationships/image" Target="../media/image87.jpg"/><Relationship Id="rId7" Type="http://schemas.openxmlformats.org/officeDocument/2006/relationships/image" Target="../media/image9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g"/><Relationship Id="rId11" Type="http://schemas.openxmlformats.org/officeDocument/2006/relationships/image" Target="../media/image95.jpg"/><Relationship Id="rId5" Type="http://schemas.openxmlformats.org/officeDocument/2006/relationships/image" Target="../media/image89.jpg"/><Relationship Id="rId10" Type="http://schemas.openxmlformats.org/officeDocument/2006/relationships/image" Target="../media/image94.jpg"/><Relationship Id="rId4" Type="http://schemas.openxmlformats.org/officeDocument/2006/relationships/image" Target="../media/image88.jpg"/><Relationship Id="rId9" Type="http://schemas.openxmlformats.org/officeDocument/2006/relationships/image" Target="../media/image93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g"/><Relationship Id="rId3" Type="http://schemas.openxmlformats.org/officeDocument/2006/relationships/image" Target="../media/image96.jpg"/><Relationship Id="rId7" Type="http://schemas.openxmlformats.org/officeDocument/2006/relationships/image" Target="../media/image10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10" Type="http://schemas.openxmlformats.org/officeDocument/2006/relationships/image" Target="../media/image103.jpg"/><Relationship Id="rId4" Type="http://schemas.openxmlformats.org/officeDocument/2006/relationships/image" Target="../media/image97.jpg"/><Relationship Id="rId9" Type="http://schemas.openxmlformats.org/officeDocument/2006/relationships/image" Target="../media/image102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博學課程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復旦校史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/>
              <a:t>教師</a:t>
            </a:r>
            <a:r>
              <a:rPr lang="zh-TW" altLang="en-US" smtClean="0">
                <a:latin typeface="新細明體"/>
                <a:ea typeface="新細明體"/>
              </a:rPr>
              <a:t>：</a:t>
            </a:r>
            <a:r>
              <a:rPr lang="zh-TW" altLang="en-US" smtClean="0"/>
              <a:t>史曜菖</a:t>
            </a:r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5" y="0"/>
            <a:ext cx="2861703" cy="24208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6142"/>
            <a:ext cx="2623514" cy="21807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6" y="4681637"/>
            <a:ext cx="2717687" cy="21807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97" y="4407593"/>
            <a:ext cx="286170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嚴復其人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「信、達、雅</a:t>
            </a:r>
            <a:r>
              <a:rPr lang="zh-TW" altLang="en-US" dirty="0" smtClean="0"/>
              <a:t>」的提出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276600" cy="4470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71750"/>
            <a:ext cx="3546053" cy="402560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9" y="2348880"/>
            <a:ext cx="3213100" cy="40209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37817"/>
            <a:ext cx="3744416" cy="40565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81661"/>
            <a:ext cx="3340100" cy="51689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25" y="2291225"/>
            <a:ext cx="48768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1911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辛亥革命</a:t>
            </a:r>
            <a:r>
              <a:rPr lang="zh-TW" altLang="en-US" dirty="0"/>
              <a:t>爆發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復旦</a:t>
            </a:r>
            <a:r>
              <a:rPr lang="zh-TW" altLang="en-US" dirty="0"/>
              <a:t>公學學生參加者眾，學校曾經一度停擺	</a:t>
            </a:r>
          </a:p>
        </p:txBody>
      </p:sp>
    </p:spTree>
    <p:extLst>
      <p:ext uri="{BB962C8B-B14F-4D97-AF65-F5344CB8AC3E}">
        <p14:creationId xmlns:p14="http://schemas.microsoft.com/office/powerpoint/2010/main" val="6756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1912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1912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5</a:t>
            </a:r>
            <a:r>
              <a:rPr lang="zh-TW" altLang="en-US" dirty="0"/>
              <a:t>日，南京臨時政府教育部通告各省：大局初定，速令高等學校、專門學校開學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孫文（</a:t>
            </a:r>
            <a:r>
              <a:rPr lang="en-US" altLang="zh-TW" dirty="0" smtClean="0"/>
              <a:t>1866-1925</a:t>
            </a:r>
            <a:r>
              <a:rPr lang="zh-TW" altLang="en-US" dirty="0" smtClean="0"/>
              <a:t>）</a:t>
            </a:r>
            <a:r>
              <a:rPr lang="zh-TW" altLang="en-US" dirty="0"/>
              <a:t>經于右任（時任臨時政府交通部長）匯報後</a:t>
            </a:r>
            <a:r>
              <a:rPr lang="zh-TW" altLang="en-US" dirty="0" smtClean="0"/>
              <a:t>，決定</a:t>
            </a:r>
            <a:r>
              <a:rPr lang="zh-TW" altLang="en-US" dirty="0"/>
              <a:t>撥補助金一萬元</a:t>
            </a:r>
            <a:r>
              <a:rPr lang="zh-TW" altLang="en-US" dirty="0" smtClean="0"/>
              <a:t>，教育部</a:t>
            </a:r>
            <a:r>
              <a:rPr lang="zh-TW" altLang="en-US" dirty="0"/>
              <a:t>立案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孫文成為復旦董事。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58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/>
              <a:t>孫文（</a:t>
            </a:r>
            <a:r>
              <a:rPr lang="en-US" altLang="zh-TW" dirty="0"/>
              <a:t>1866-1925</a:t>
            </a:r>
            <a:r>
              <a:rPr lang="zh-TW" altLang="en-US" dirty="0"/>
              <a:t>）其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/>
              <a:t>中國同盟會</a:t>
            </a:r>
            <a:r>
              <a:rPr lang="zh-TW" altLang="en-US" dirty="0" smtClean="0"/>
              <a:t>總理（</a:t>
            </a:r>
            <a:r>
              <a:rPr lang="en-US" altLang="zh-TW" dirty="0"/>
              <a:t>1905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20</a:t>
            </a:r>
            <a:r>
              <a:rPr lang="zh-TW" altLang="en-US" dirty="0"/>
              <a:t>日－</a:t>
            </a:r>
            <a:r>
              <a:rPr lang="en-US" altLang="zh-TW" dirty="0"/>
              <a:t>1912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25</a:t>
            </a:r>
            <a:r>
              <a:rPr lang="zh-TW" altLang="en-US" dirty="0"/>
              <a:t>日，日本東京</a:t>
            </a:r>
            <a:r>
              <a:rPr lang="zh-TW" altLang="en-US" dirty="0" smtClean="0"/>
              <a:t>）</a:t>
            </a:r>
            <a:endParaRPr lang="zh-TW" altLang="en-US" dirty="0"/>
          </a:p>
          <a:p>
            <a:r>
              <a:rPr lang="zh-TW" altLang="en-US" dirty="0"/>
              <a:t>就任中華民國臨時政府第</a:t>
            </a:r>
            <a:r>
              <a:rPr lang="en-US" altLang="zh-TW" dirty="0"/>
              <a:t>1</a:t>
            </a:r>
            <a:r>
              <a:rPr lang="zh-TW" altLang="en-US" dirty="0"/>
              <a:t>任臨時</a:t>
            </a:r>
            <a:r>
              <a:rPr lang="zh-TW" altLang="en-US" dirty="0" smtClean="0"/>
              <a:t>大總統（</a:t>
            </a:r>
            <a:r>
              <a:rPr lang="en-US" altLang="zh-TW" dirty="0"/>
              <a:t>1912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日－</a:t>
            </a:r>
            <a:r>
              <a:rPr lang="en-US" altLang="zh-TW" dirty="0"/>
              <a:t>1912</a:t>
            </a:r>
            <a:r>
              <a:rPr lang="zh-TW" altLang="en-US" dirty="0"/>
              <a:t>年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日，中國南京）</a:t>
            </a:r>
          </a:p>
          <a:p>
            <a:r>
              <a:rPr lang="zh-TW" altLang="en-US" dirty="0" smtClean="0"/>
              <a:t>當選</a:t>
            </a:r>
            <a:r>
              <a:rPr lang="zh-TW" altLang="en-US" dirty="0"/>
              <a:t>國民黨 </a:t>
            </a:r>
            <a:r>
              <a:rPr lang="en-US" altLang="zh-TW" dirty="0"/>
              <a:t>(1912–1913)</a:t>
            </a:r>
            <a:r>
              <a:rPr lang="zh-TW" altLang="en-US" dirty="0" smtClean="0"/>
              <a:t>理事長（</a:t>
            </a:r>
            <a:r>
              <a:rPr lang="en-US" altLang="zh-TW" dirty="0"/>
              <a:t>1912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25</a:t>
            </a:r>
            <a:r>
              <a:rPr lang="zh-TW" altLang="en-US" dirty="0"/>
              <a:t>日－</a:t>
            </a:r>
            <a:r>
              <a:rPr lang="en-US" altLang="zh-TW" dirty="0"/>
              <a:t>1914</a:t>
            </a:r>
            <a:r>
              <a:rPr lang="zh-TW" altLang="en-US" dirty="0"/>
              <a:t>年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8</a:t>
            </a:r>
            <a:r>
              <a:rPr lang="zh-TW" altLang="en-US" dirty="0"/>
              <a:t>日）</a:t>
            </a:r>
          </a:p>
          <a:p>
            <a:r>
              <a:rPr lang="zh-TW" altLang="en-US" dirty="0"/>
              <a:t>成為中華革命黨</a:t>
            </a:r>
            <a:r>
              <a:rPr lang="zh-TW" altLang="en-US" dirty="0" smtClean="0"/>
              <a:t>總理（</a:t>
            </a:r>
            <a:r>
              <a:rPr lang="en-US" altLang="zh-TW" dirty="0"/>
              <a:t>1914</a:t>
            </a:r>
            <a:r>
              <a:rPr lang="zh-TW" altLang="en-US" dirty="0"/>
              <a:t>年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8</a:t>
            </a:r>
            <a:r>
              <a:rPr lang="zh-TW" altLang="en-US" dirty="0"/>
              <a:t>日－</a:t>
            </a:r>
            <a:r>
              <a:rPr lang="en-US" altLang="zh-TW" dirty="0"/>
              <a:t>1919</a:t>
            </a:r>
            <a:r>
              <a:rPr lang="zh-TW" altLang="en-US" dirty="0"/>
              <a:t>年</a:t>
            </a:r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/>
              <a:t>10</a:t>
            </a:r>
            <a:r>
              <a:rPr lang="zh-TW" altLang="en-US" dirty="0"/>
              <a:t>日）</a:t>
            </a:r>
          </a:p>
          <a:p>
            <a:r>
              <a:rPr lang="zh-TW" altLang="en-US" dirty="0"/>
              <a:t>自任中華民國軍政府陸海軍</a:t>
            </a:r>
            <a:r>
              <a:rPr lang="zh-TW" altLang="en-US" dirty="0" smtClean="0"/>
              <a:t>大元帥（</a:t>
            </a:r>
            <a:r>
              <a:rPr lang="en-US" altLang="zh-TW" dirty="0"/>
              <a:t>1917</a:t>
            </a:r>
            <a:r>
              <a:rPr lang="zh-TW" altLang="en-US" dirty="0"/>
              <a:t>年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10</a:t>
            </a:r>
            <a:r>
              <a:rPr lang="zh-TW" altLang="en-US" dirty="0"/>
              <a:t>日－</a:t>
            </a:r>
            <a:r>
              <a:rPr lang="en-US" altLang="zh-TW" dirty="0"/>
              <a:t>1918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4</a:t>
            </a:r>
            <a:r>
              <a:rPr lang="zh-TW" altLang="en-US" dirty="0"/>
              <a:t>日）</a:t>
            </a:r>
          </a:p>
          <a:p>
            <a:r>
              <a:rPr lang="zh-TW" altLang="en-US" dirty="0" smtClean="0"/>
              <a:t>改</a:t>
            </a:r>
            <a:r>
              <a:rPr lang="zh-TW" altLang="en-US" dirty="0"/>
              <a:t>任中華民國軍政府（總裁制）</a:t>
            </a:r>
            <a:r>
              <a:rPr lang="zh-TW" altLang="en-US" dirty="0" smtClean="0"/>
              <a:t>總裁（</a:t>
            </a:r>
            <a:r>
              <a:rPr lang="en-US" altLang="zh-TW" dirty="0"/>
              <a:t>1918</a:t>
            </a:r>
            <a:r>
              <a:rPr lang="zh-TW" altLang="en-US" dirty="0"/>
              <a:t>年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5</a:t>
            </a:r>
            <a:r>
              <a:rPr lang="zh-TW" altLang="en-US" dirty="0"/>
              <a:t>日－</a:t>
            </a:r>
            <a:r>
              <a:rPr lang="en-US" altLang="zh-TW" dirty="0"/>
              <a:t>1919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7</a:t>
            </a:r>
            <a:r>
              <a:rPr lang="zh-TW" altLang="en-US" dirty="0"/>
              <a:t>日）</a:t>
            </a:r>
          </a:p>
          <a:p>
            <a:endParaRPr lang="en-US" altLang="zh-TW" dirty="0" smtClean="0"/>
          </a:p>
          <a:p>
            <a:r>
              <a:rPr lang="zh-TW" altLang="en-US" sz="4000" b="1" dirty="0" smtClean="0"/>
              <a:t>中華民國</a:t>
            </a:r>
            <a:r>
              <a:rPr lang="zh-TW" altLang="en-US" sz="4000" b="1" dirty="0"/>
              <a:t>非常</a:t>
            </a:r>
            <a:r>
              <a:rPr lang="zh-TW" altLang="en-US" sz="4000" b="1" dirty="0" smtClean="0"/>
              <a:t>大總統（</a:t>
            </a:r>
            <a:r>
              <a:rPr lang="en-US" altLang="zh-TW" sz="4000" b="1" dirty="0">
                <a:solidFill>
                  <a:srgbClr val="FF0000"/>
                </a:solidFill>
              </a:rPr>
              <a:t>1921</a:t>
            </a:r>
            <a:r>
              <a:rPr lang="zh-TW" altLang="en-US" sz="4000" b="1" dirty="0">
                <a:solidFill>
                  <a:srgbClr val="FF0000"/>
                </a:solidFill>
              </a:rPr>
              <a:t>年</a:t>
            </a:r>
            <a:r>
              <a:rPr lang="en-US" altLang="zh-TW" sz="4000" b="1" dirty="0">
                <a:solidFill>
                  <a:srgbClr val="FF0000"/>
                </a:solidFill>
              </a:rPr>
              <a:t>5</a:t>
            </a:r>
            <a:r>
              <a:rPr lang="zh-TW" altLang="en-US" sz="4000" b="1" dirty="0">
                <a:solidFill>
                  <a:srgbClr val="FF0000"/>
                </a:solidFill>
              </a:rPr>
              <a:t>月</a:t>
            </a:r>
            <a:r>
              <a:rPr lang="en-US" altLang="zh-TW" sz="4000" b="1" dirty="0">
                <a:solidFill>
                  <a:srgbClr val="FF0000"/>
                </a:solidFill>
              </a:rPr>
              <a:t>5</a:t>
            </a:r>
            <a:r>
              <a:rPr lang="zh-TW" altLang="en-US" sz="4000" b="1" dirty="0">
                <a:solidFill>
                  <a:srgbClr val="FF0000"/>
                </a:solidFill>
              </a:rPr>
              <a:t>日</a:t>
            </a:r>
            <a:r>
              <a:rPr lang="zh-TW" altLang="en-US" sz="4000" b="1" dirty="0"/>
              <a:t>－</a:t>
            </a:r>
            <a:r>
              <a:rPr lang="en-US" altLang="zh-TW" sz="4000" b="1" dirty="0"/>
              <a:t>1922</a:t>
            </a:r>
            <a:r>
              <a:rPr lang="zh-TW" altLang="en-US" sz="4000" b="1" dirty="0"/>
              <a:t>年</a:t>
            </a:r>
            <a:r>
              <a:rPr lang="en-US" altLang="zh-TW" sz="4000" b="1" dirty="0"/>
              <a:t>6</a:t>
            </a:r>
            <a:r>
              <a:rPr lang="zh-TW" altLang="en-US" sz="4000" b="1" dirty="0"/>
              <a:t>月</a:t>
            </a:r>
            <a:r>
              <a:rPr lang="en-US" altLang="zh-TW" sz="4000" b="1" dirty="0"/>
              <a:t>16</a:t>
            </a:r>
            <a:r>
              <a:rPr lang="zh-TW" altLang="en-US" sz="4000" b="1" dirty="0"/>
              <a:t>日）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中華民國</a:t>
            </a:r>
            <a:r>
              <a:rPr lang="zh-TW" altLang="en-US" dirty="0"/>
              <a:t>陸海軍大元帥大本營</a:t>
            </a:r>
            <a:r>
              <a:rPr lang="zh-TW" altLang="en-US" dirty="0" smtClean="0"/>
              <a:t>大元帥（</a:t>
            </a:r>
            <a:r>
              <a:rPr lang="en-US" altLang="zh-TW" dirty="0"/>
              <a:t>1923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2</a:t>
            </a:r>
            <a:r>
              <a:rPr lang="zh-TW" altLang="en-US" dirty="0" smtClean="0"/>
              <a:t>日</a:t>
            </a:r>
            <a:r>
              <a:rPr lang="en-US" altLang="zh-TW" dirty="0" smtClean="0"/>
              <a:t>-1925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12</a:t>
            </a:r>
            <a:r>
              <a:rPr lang="zh-TW" altLang="en-US" dirty="0"/>
              <a:t>日）</a:t>
            </a:r>
          </a:p>
          <a:p>
            <a:r>
              <a:rPr lang="zh-TW" altLang="en-US" dirty="0"/>
              <a:t>中國國民黨</a:t>
            </a:r>
            <a:r>
              <a:rPr lang="zh-TW" altLang="en-US" dirty="0" smtClean="0"/>
              <a:t>總理、</a:t>
            </a:r>
            <a:r>
              <a:rPr lang="zh-TW" altLang="en-US" dirty="0"/>
              <a:t>永久</a:t>
            </a:r>
            <a:r>
              <a:rPr lang="zh-TW" altLang="en-US" dirty="0" smtClean="0"/>
              <a:t>總理（</a:t>
            </a:r>
            <a:r>
              <a:rPr lang="en-US" altLang="zh-TW" dirty="0"/>
              <a:t>1919</a:t>
            </a:r>
            <a:r>
              <a:rPr lang="zh-TW" altLang="en-US" dirty="0"/>
              <a:t>年</a:t>
            </a:r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/>
              <a:t>10</a:t>
            </a:r>
            <a:r>
              <a:rPr lang="zh-TW" altLang="en-US" dirty="0"/>
              <a:t>日－</a:t>
            </a:r>
            <a:r>
              <a:rPr lang="en-US" altLang="zh-TW" dirty="0"/>
              <a:t>1925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12</a:t>
            </a:r>
            <a:r>
              <a:rPr lang="zh-TW" altLang="en-US" dirty="0"/>
              <a:t>日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復旦校慶與校友節的由來</a:t>
            </a:r>
            <a:r>
              <a:rPr lang="en-US" altLang="zh-TW" dirty="0" smtClean="0"/>
              <a:t>(5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5</a:t>
            </a:r>
            <a:r>
              <a:rPr lang="zh-TW" altLang="en-US" dirty="0" smtClean="0"/>
              <a:t>日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58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孫文</a:t>
            </a:r>
            <a:r>
              <a:rPr lang="en-US" altLang="zh-TW" dirty="0" smtClean="0"/>
              <a:t>1921</a:t>
            </a:r>
            <a:r>
              <a:rPr lang="zh-TW" altLang="en-US" dirty="0" smtClean="0"/>
              <a:t>年廣州就任</a:t>
            </a:r>
            <a:r>
              <a:rPr lang="zh-TW" altLang="en-US" dirty="0" smtClean="0">
                <a:solidFill>
                  <a:srgbClr val="FF0000"/>
                </a:solidFill>
              </a:rPr>
              <a:t>非常大總統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1367631"/>
            <a:ext cx="3403600" cy="4914900"/>
          </a:xfrm>
        </p:spPr>
      </p:pic>
    </p:spTree>
    <p:extLst>
      <p:ext uri="{BB962C8B-B14F-4D97-AF65-F5344CB8AC3E}">
        <p14:creationId xmlns:p14="http://schemas.microsoft.com/office/powerpoint/2010/main" val="12564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1912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880" y="1340768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/>
              <a:t>民國成立，蔡元培</a:t>
            </a:r>
            <a:r>
              <a:rPr lang="en-US" altLang="zh-TW" dirty="0"/>
              <a:t>(</a:t>
            </a:r>
            <a:r>
              <a:rPr lang="en-US" altLang="zh-TW" dirty="0" smtClean="0"/>
              <a:t>1928-1940</a:t>
            </a:r>
            <a:r>
              <a:rPr lang="zh-TW" altLang="en-US" dirty="0"/>
              <a:t>任國立中央研究院院長</a:t>
            </a:r>
            <a:r>
              <a:rPr lang="en-US" altLang="zh-TW" dirty="0"/>
              <a:t>)</a:t>
            </a:r>
            <a:r>
              <a:rPr lang="zh-TW" altLang="en-US" dirty="0"/>
              <a:t>時任</a:t>
            </a:r>
            <a:r>
              <a:rPr lang="zh-TW" altLang="en-US" dirty="0" smtClean="0"/>
              <a:t>教育部長</a:t>
            </a:r>
            <a:endParaRPr lang="en-US" altLang="zh-TW" dirty="0" smtClean="0"/>
          </a:p>
          <a:p>
            <a:r>
              <a:rPr lang="zh-TW" altLang="zh-TW" dirty="0" smtClean="0"/>
              <a:t>南京</a:t>
            </a:r>
            <a:r>
              <a:rPr lang="zh-TW" altLang="zh-TW" dirty="0"/>
              <a:t>臨時政府批准立案，撥「李公祠」為校舍</a:t>
            </a:r>
          </a:p>
          <a:p>
            <a:pPr marL="0" indent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(</a:t>
            </a:r>
            <a:r>
              <a:rPr lang="en-US" altLang="zh-TW" dirty="0"/>
              <a:t>1)</a:t>
            </a:r>
            <a:r>
              <a:rPr lang="zh-TW" altLang="zh-TW" dirty="0"/>
              <a:t>馬良擔任校長</a:t>
            </a:r>
          </a:p>
          <a:p>
            <a:pPr marL="0" indent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(</a:t>
            </a:r>
            <a:r>
              <a:rPr lang="en-US" altLang="zh-TW" dirty="0"/>
              <a:t>2)</a:t>
            </a:r>
            <a:r>
              <a:rPr lang="zh-TW" altLang="zh-TW" dirty="0"/>
              <a:t>李登輝擔任校長</a:t>
            </a:r>
            <a:r>
              <a:rPr lang="en-US" altLang="zh-TW" dirty="0"/>
              <a:t>(1913)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(</a:t>
            </a:r>
            <a:r>
              <a:rPr lang="en-US" altLang="zh-TW" dirty="0"/>
              <a:t>3)</a:t>
            </a:r>
            <a:r>
              <a:rPr lang="zh-TW" altLang="zh-TW" dirty="0"/>
              <a:t>王寵</a:t>
            </a:r>
            <a:r>
              <a:rPr lang="zh-TW" altLang="zh-TW" dirty="0" smtClean="0"/>
              <a:t>惠</a:t>
            </a:r>
            <a:r>
              <a:rPr lang="zh-TW" altLang="en-US" dirty="0"/>
              <a:t>（</a:t>
            </a:r>
            <a:r>
              <a:rPr lang="en-US" altLang="zh-TW" dirty="0" smtClean="0"/>
              <a:t>1881-1958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</a:t>
            </a:r>
            <a:r>
              <a:rPr lang="zh-TW" altLang="zh-TW" dirty="0" smtClean="0"/>
              <a:t>組</a:t>
            </a:r>
            <a:r>
              <a:rPr lang="zh-TW" altLang="zh-TW" dirty="0"/>
              <a:t>校董</a:t>
            </a:r>
            <a:r>
              <a:rPr lang="zh-TW" altLang="zh-TW" dirty="0" smtClean="0"/>
              <a:t>會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53431"/>
            <a:ext cx="32038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李公祠</a:t>
            </a:r>
            <a:r>
              <a:rPr lang="en-US" altLang="zh-TW" dirty="0" smtClean="0"/>
              <a:t>(</a:t>
            </a:r>
            <a:r>
              <a:rPr lang="zh-TW" altLang="en-US" dirty="0" smtClean="0"/>
              <a:t>今上海復旦中學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513832" cy="362102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" y="3400574"/>
            <a:ext cx="5245174" cy="34574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35" y="1340768"/>
            <a:ext cx="4812632" cy="360947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92896"/>
            <a:ext cx="6239151" cy="440254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07" y="2204864"/>
            <a:ext cx="4819972" cy="30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王寵惠</a:t>
            </a:r>
            <a:r>
              <a:rPr lang="zh-TW" altLang="en-US" dirty="0"/>
              <a:t>（</a:t>
            </a:r>
            <a:r>
              <a:rPr lang="en-US" altLang="zh-TW" dirty="0"/>
              <a:t>1881-1958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472608" cy="5112568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2444750" cy="51022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81" y="1484784"/>
            <a:ext cx="2381219" cy="524621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04864"/>
            <a:ext cx="3384375" cy="431405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41" y="2516327"/>
            <a:ext cx="5106924" cy="369112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1392"/>
            <a:ext cx="856895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7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1913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zh-TW" altLang="en-US" dirty="0" smtClean="0"/>
              <a:t>宋教</a:t>
            </a:r>
            <a:r>
              <a:rPr lang="zh-TW" altLang="en-US" dirty="0"/>
              <a:t>仁（</a:t>
            </a:r>
            <a:r>
              <a:rPr lang="en-US" altLang="zh-TW" dirty="0"/>
              <a:t>1882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-1913</a:t>
            </a:r>
            <a:r>
              <a:rPr lang="zh-TW" altLang="en-US" dirty="0" smtClean="0"/>
              <a:t>）</a:t>
            </a:r>
            <a:r>
              <a:rPr lang="zh-TW" altLang="en-US" dirty="0"/>
              <a:t>遇</a:t>
            </a:r>
            <a:r>
              <a:rPr lang="zh-TW" altLang="en-US" dirty="0" smtClean="0"/>
              <a:t>刺，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3</a:t>
            </a:r>
            <a:r>
              <a:rPr lang="zh-TW" altLang="en-US" dirty="0"/>
              <a:t>日，上海學界公祭宋教仁</a:t>
            </a:r>
            <a:r>
              <a:rPr lang="zh-TW" altLang="en-US" dirty="0" smtClean="0"/>
              <a:t>。復旦</a:t>
            </a:r>
            <a:r>
              <a:rPr lang="zh-TW" altLang="en-US" dirty="0"/>
              <a:t>公</a:t>
            </a:r>
            <a:r>
              <a:rPr lang="zh-TW" altLang="en-US" dirty="0" smtClean="0"/>
              <a:t>學布</a:t>
            </a:r>
            <a:r>
              <a:rPr lang="zh-TW" altLang="en-US" dirty="0"/>
              <a:t>置靈堂，校長李登輝、教師邵力子、蔣梅笙</a:t>
            </a:r>
            <a:r>
              <a:rPr lang="zh-TW" altLang="en-US" dirty="0" smtClean="0"/>
              <a:t>等與會慷慨</a:t>
            </a:r>
            <a:r>
              <a:rPr lang="zh-TW" altLang="en-US" dirty="0"/>
              <a:t>陳辭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3028950" cy="33123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1"/>
            <a:ext cx="3257550" cy="33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俞鴻鈞</a:t>
            </a:r>
            <a:r>
              <a:rPr lang="zh-TW" altLang="en-US" dirty="0"/>
              <a:t>（</a:t>
            </a:r>
            <a:r>
              <a:rPr lang="en-US" altLang="zh-TW" dirty="0" smtClean="0"/>
              <a:t>1898</a:t>
            </a:r>
            <a:r>
              <a:rPr lang="en-US" altLang="zh-TW" dirty="0"/>
              <a:t>-</a:t>
            </a:r>
            <a:r>
              <a:rPr lang="en-US" altLang="zh-TW" dirty="0" smtClean="0"/>
              <a:t>1960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848872" cy="4968552"/>
          </a:xfrm>
        </p:spPr>
      </p:pic>
    </p:spTree>
    <p:extLst>
      <p:ext uri="{BB962C8B-B14F-4D97-AF65-F5344CB8AC3E}">
        <p14:creationId xmlns:p14="http://schemas.microsoft.com/office/powerpoint/2010/main" val="13958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1905</a:t>
            </a:r>
            <a:r>
              <a:rPr lang="zh-TW" altLang="en-US" dirty="0">
                <a:latin typeface="新細明體"/>
                <a:ea typeface="新細明體"/>
              </a:rPr>
              <a:t>年</a:t>
            </a:r>
            <a:r>
              <a:rPr lang="en-US" altLang="zh-TW" dirty="0" smtClean="0"/>
              <a:t>(</a:t>
            </a:r>
            <a:r>
              <a:rPr lang="zh-TW" altLang="zh-TW" dirty="0"/>
              <a:t>光緒乙巳年八月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新細明體"/>
              </a:rPr>
              <a:t>「</a:t>
            </a:r>
            <a:r>
              <a:rPr lang="zh-TW" altLang="zh-TW" dirty="0"/>
              <a:t>震旦公學</a:t>
            </a:r>
            <a:r>
              <a:rPr lang="zh-TW" altLang="en-US" dirty="0" smtClean="0">
                <a:latin typeface="新細明體"/>
              </a:rPr>
              <a:t>」出走另立</a:t>
            </a:r>
            <a:r>
              <a:rPr lang="zh-TW" altLang="zh-TW" dirty="0" smtClean="0"/>
              <a:t>「</a:t>
            </a:r>
            <a:r>
              <a:rPr lang="zh-TW" altLang="zh-TW" dirty="0"/>
              <a:t>復旦公學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/>
              <a:t>復旦公</a:t>
            </a:r>
            <a:r>
              <a:rPr lang="zh-TW" altLang="en-US" dirty="0" smtClean="0"/>
              <a:t>學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3600400" cy="32403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62" y="2420888"/>
            <a:ext cx="3809998" cy="31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1915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復旦教師蔣梅笙以</a:t>
            </a:r>
            <a:r>
              <a:rPr lang="en-US" altLang="zh-TW" dirty="0" smtClean="0">
                <a:latin typeface="新細明體"/>
                <a:ea typeface="新細明體"/>
              </a:rPr>
              <a:t>《</a:t>
            </a:r>
            <a:r>
              <a:rPr lang="zh-TW" altLang="en-US" dirty="0" smtClean="0">
                <a:latin typeface="新細明體"/>
                <a:ea typeface="新細明體"/>
              </a:rPr>
              <a:t>論語</a:t>
            </a:r>
            <a:r>
              <a:rPr lang="zh-TW" altLang="en-US" dirty="0" smtClean="0">
                <a:latin typeface="新細明體"/>
              </a:rPr>
              <a:t>･子章</a:t>
            </a:r>
            <a:r>
              <a:rPr lang="en-US" altLang="zh-TW" dirty="0" smtClean="0">
                <a:latin typeface="新細明體"/>
                <a:ea typeface="新細明體"/>
              </a:rPr>
              <a:t>》</a:t>
            </a:r>
            <a:r>
              <a:rPr lang="zh-TW" altLang="en-US" dirty="0">
                <a:latin typeface="新細明體"/>
              </a:rPr>
              <a:t>「</a:t>
            </a:r>
            <a:r>
              <a:rPr lang="zh-TW" altLang="en-US" dirty="0">
                <a:solidFill>
                  <a:srgbClr val="FF0000"/>
                </a:solidFill>
                <a:latin typeface="新細明體"/>
              </a:rPr>
              <a:t>博學而篤志，切問而近思</a:t>
            </a:r>
            <a:r>
              <a:rPr lang="zh-TW" altLang="en-US" dirty="0">
                <a:latin typeface="新細明體"/>
              </a:rPr>
              <a:t>，仁在其中矣。」作為復旦</a:t>
            </a:r>
            <a:r>
              <a:rPr lang="zh-TW" altLang="en-US" dirty="0" smtClean="0"/>
              <a:t>校訓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4176464" cy="22322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48" y="2650012"/>
            <a:ext cx="5076527" cy="399137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48" y="2650012"/>
            <a:ext cx="5076527" cy="409135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90" y="2650012"/>
            <a:ext cx="5076527" cy="420798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49" y="2650012"/>
            <a:ext cx="5076526" cy="420798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2606675"/>
            <a:ext cx="5187950" cy="425132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4453852"/>
            <a:ext cx="3810000" cy="24066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68" y="2857499"/>
            <a:ext cx="2381250" cy="40005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49" y="2606675"/>
            <a:ext cx="5214725" cy="425132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49" y="2635249"/>
            <a:ext cx="5008439" cy="422275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1" y="3220279"/>
            <a:ext cx="3194049" cy="352108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6" y="3220278"/>
            <a:ext cx="3080288" cy="36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0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1917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復旦公學改為復旦大學</a:t>
            </a:r>
            <a:r>
              <a:rPr lang="en-US" altLang="zh-TW" dirty="0"/>
              <a:t>(</a:t>
            </a:r>
            <a:r>
              <a:rPr lang="zh-TW" altLang="en-US" dirty="0"/>
              <a:t>文、理、商學院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223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1917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zh-TW" dirty="0" smtClean="0"/>
              <a:t>薛</a:t>
            </a:r>
            <a:r>
              <a:rPr lang="zh-TW" altLang="en-US" dirty="0" smtClean="0"/>
              <a:t>仙</a:t>
            </a:r>
            <a:r>
              <a:rPr lang="zh-TW" altLang="zh-TW" dirty="0" smtClean="0"/>
              <a:t>舟</a:t>
            </a:r>
            <a:r>
              <a:rPr lang="zh-TW" altLang="en-US" dirty="0"/>
              <a:t>（</a:t>
            </a:r>
            <a:r>
              <a:rPr lang="en-US" altLang="zh-TW" dirty="0"/>
              <a:t>1878-1927</a:t>
            </a:r>
            <a:r>
              <a:rPr lang="zh-TW" altLang="en-US" dirty="0"/>
              <a:t>）</a:t>
            </a:r>
            <a:r>
              <a:rPr lang="zh-TW" altLang="zh-TW" dirty="0" smtClean="0"/>
              <a:t>倡導</a:t>
            </a:r>
            <a:r>
              <a:rPr lang="zh-TW" altLang="zh-TW" dirty="0"/>
              <a:t>「國民合作儲蓄銀行」，發行《平民周刊》→中國「合作事業」的發源地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2976"/>
            <a:ext cx="3024336" cy="31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1919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五四運動</a:t>
            </a:r>
            <a:r>
              <a:rPr lang="zh-TW" altLang="en-US" dirty="0" smtClean="0"/>
              <a:t>爆發，復旦大學</a:t>
            </a:r>
            <a:r>
              <a:rPr lang="zh-TW" altLang="en-US" dirty="0"/>
              <a:t>學生呼應	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42" y="2420888"/>
            <a:ext cx="635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1920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zh-TW" altLang="en-US" dirty="0"/>
          </a:p>
          <a:p>
            <a:r>
              <a:rPr lang="zh-TW" altLang="en-US" dirty="0"/>
              <a:t>李登輝（</a:t>
            </a:r>
            <a:r>
              <a:rPr lang="en-US" altLang="zh-TW" dirty="0"/>
              <a:t>1872-1947</a:t>
            </a:r>
            <a:r>
              <a:rPr lang="zh-TW" altLang="en-US" dirty="0"/>
              <a:t>）自南洋募款</a:t>
            </a:r>
            <a:r>
              <a:rPr lang="zh-TW" altLang="en-US" dirty="0" smtClean="0"/>
              <a:t>歸來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購地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/>
              <a:t>江灣</a:t>
            </a:r>
            <a:r>
              <a:rPr lang="zh-TW" altLang="en-US" dirty="0" smtClean="0">
                <a:latin typeface="新細明體"/>
                <a:ea typeface="新細明體"/>
              </a:rPr>
              <a:t>」</a:t>
            </a:r>
            <a:r>
              <a:rPr lang="zh-TW" altLang="en-US" dirty="0" smtClean="0"/>
              <a:t>，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/>
              <a:t>大學部</a:t>
            </a:r>
            <a:r>
              <a:rPr lang="zh-TW" altLang="en-US" dirty="0" smtClean="0">
                <a:latin typeface="新細明體"/>
                <a:ea typeface="新細明體"/>
              </a:rPr>
              <a:t>」</a:t>
            </a:r>
            <a:r>
              <a:rPr lang="zh-TW" altLang="en-US" dirty="0" smtClean="0"/>
              <a:t>遷</a:t>
            </a:r>
            <a:r>
              <a:rPr lang="zh-TW" altLang="en-US" dirty="0"/>
              <a:t>至此</a:t>
            </a:r>
            <a:r>
              <a:rPr lang="zh-TW" altLang="en-US" dirty="0" smtClean="0"/>
              <a:t>，</a:t>
            </a:r>
            <a:r>
              <a:rPr lang="zh-TW" altLang="en-US" dirty="0">
                <a:latin typeface="新細明體"/>
              </a:rPr>
              <a:t> </a:t>
            </a:r>
            <a:r>
              <a:rPr lang="zh-TW" altLang="en-US" dirty="0" smtClean="0">
                <a:latin typeface="新細明體"/>
              </a:rPr>
              <a:t>「</a:t>
            </a:r>
            <a:r>
              <a:rPr lang="zh-TW" altLang="en-US" dirty="0"/>
              <a:t>李公祠</a:t>
            </a:r>
            <a:r>
              <a:rPr lang="zh-TW" altLang="en-US" dirty="0" smtClean="0">
                <a:latin typeface="新細明體"/>
              </a:rPr>
              <a:t>」</a:t>
            </a:r>
            <a:r>
              <a:rPr lang="zh-TW" altLang="en-US" dirty="0" smtClean="0"/>
              <a:t>為</a:t>
            </a:r>
            <a:r>
              <a:rPr lang="zh-TW" altLang="en-US" dirty="0" smtClean="0">
                <a:latin typeface="新細明體"/>
              </a:rPr>
              <a:t>「</a:t>
            </a:r>
            <a:r>
              <a:rPr lang="zh-TW" altLang="en-US" dirty="0"/>
              <a:t>復旦附中</a:t>
            </a:r>
            <a:r>
              <a:rPr lang="zh-TW" altLang="en-US" dirty="0" smtClean="0">
                <a:latin typeface="新細明體"/>
              </a:rPr>
              <a:t>」</a:t>
            </a:r>
            <a:r>
              <a:rPr lang="zh-TW" altLang="en-US" dirty="0"/>
              <a:t>	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哲學家羅素</a:t>
            </a:r>
            <a:r>
              <a:rPr lang="zh-TW" altLang="en-US" dirty="0" smtClean="0"/>
              <a:t>（</a:t>
            </a:r>
            <a:r>
              <a:rPr lang="en-US" altLang="zh-TW" dirty="0" smtClean="0"/>
              <a:t>Bertrand </a:t>
            </a:r>
            <a:r>
              <a:rPr lang="en-US" altLang="zh-TW" dirty="0"/>
              <a:t>Arthur William Russell, 3rd Earl Russell</a:t>
            </a:r>
            <a:r>
              <a:rPr lang="zh-TW" altLang="en-US" dirty="0"/>
              <a:t>，</a:t>
            </a:r>
            <a:r>
              <a:rPr lang="en-US" altLang="zh-TW" dirty="0" smtClean="0"/>
              <a:t>1872-1970</a:t>
            </a:r>
            <a:r>
              <a:rPr lang="zh-TW" altLang="en-US" dirty="0" smtClean="0"/>
              <a:t>）</a:t>
            </a:r>
            <a:r>
              <a:rPr lang="zh-TW" altLang="en-US" dirty="0"/>
              <a:t>前往上海演說，積極肯定俄國共產黨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10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中國共產黨於上海</a:t>
            </a:r>
            <a:r>
              <a:rPr lang="zh-TW" altLang="zh-TW" dirty="0" smtClean="0"/>
              <a:t>成立</a:t>
            </a:r>
            <a:endParaRPr lang="en-US" altLang="zh-TW" dirty="0" smtClean="0"/>
          </a:p>
          <a:p>
            <a:r>
              <a:rPr lang="zh-TW" altLang="en-US" dirty="0"/>
              <a:t>陳獨秀、李達、李漢俊、</a:t>
            </a:r>
            <a:r>
              <a:rPr lang="zh-TW" altLang="en-US" dirty="0">
                <a:solidFill>
                  <a:srgbClr val="FF0000"/>
                </a:solidFill>
              </a:rPr>
              <a:t>陳望道</a:t>
            </a:r>
            <a:r>
              <a:rPr lang="zh-TW" altLang="en-US" dirty="0"/>
              <a:t>、</a:t>
            </a:r>
            <a:r>
              <a:rPr lang="zh-TW" altLang="en-US" dirty="0" smtClean="0"/>
              <a:t>沈定一、</a:t>
            </a:r>
            <a:r>
              <a:rPr lang="zh-TW" altLang="en-US" dirty="0">
                <a:solidFill>
                  <a:srgbClr val="FF0000"/>
                </a:solidFill>
              </a:rPr>
              <a:t>邵力子</a:t>
            </a:r>
            <a:r>
              <a:rPr lang="zh-TW" altLang="en-US" dirty="0"/>
              <a:t>、施存統等七人。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1921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3759200" cy="33916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4984"/>
            <a:ext cx="4762500" cy="338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1925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sz="4800" dirty="0" smtClean="0"/>
              <a:t>復旦校歌                                   </a:t>
            </a:r>
            <a:r>
              <a:rPr lang="zh-TW" altLang="en-US" sz="3600" dirty="0" smtClean="0"/>
              <a:t>劉大白</a:t>
            </a:r>
            <a:r>
              <a:rPr lang="zh-TW" altLang="en-US" sz="3600" dirty="0"/>
              <a:t>作</a:t>
            </a:r>
            <a:r>
              <a:rPr lang="zh-TW" altLang="en-US" sz="3600" dirty="0" smtClean="0"/>
              <a:t>詞      豐</a:t>
            </a:r>
            <a:r>
              <a:rPr lang="zh-TW" altLang="en-US" sz="3600" dirty="0"/>
              <a:t>子愷作曲</a:t>
            </a:r>
            <a:endParaRPr lang="en-US" altLang="zh-TW" sz="4800" dirty="0" smtClean="0"/>
          </a:p>
          <a:p>
            <a:pPr marL="0" indent="0">
              <a:buNone/>
            </a:pPr>
            <a:endParaRPr lang="en-US" altLang="zh-TW" sz="4800" dirty="0" smtClean="0"/>
          </a:p>
          <a:p>
            <a:r>
              <a:rPr lang="zh-TW" altLang="en-US" sz="4300" dirty="0" smtClean="0"/>
              <a:t>復旦</a:t>
            </a:r>
            <a:r>
              <a:rPr lang="zh-TW" altLang="en-US" sz="4300" dirty="0"/>
              <a:t>復旦旦復旦，巍巍學府文章煥</a:t>
            </a:r>
            <a:r>
              <a:rPr lang="zh-TW" altLang="en-US" sz="4300" dirty="0" smtClean="0"/>
              <a:t>；</a:t>
            </a:r>
            <a:r>
              <a:rPr lang="zh-TW" altLang="en-US" sz="4300" dirty="0" smtClean="0">
                <a:solidFill>
                  <a:srgbClr val="FF0000"/>
                </a:solidFill>
              </a:rPr>
              <a:t>學術</a:t>
            </a:r>
            <a:r>
              <a:rPr lang="zh-TW" altLang="en-US" sz="4300" dirty="0">
                <a:solidFill>
                  <a:srgbClr val="FF0000"/>
                </a:solidFill>
              </a:rPr>
              <a:t>獨立，思想自由</a:t>
            </a:r>
            <a:r>
              <a:rPr lang="zh-TW" altLang="en-US" sz="4300" dirty="0"/>
              <a:t>，</a:t>
            </a:r>
            <a:r>
              <a:rPr lang="zh-TW" altLang="en-US" sz="4300" dirty="0">
                <a:solidFill>
                  <a:srgbClr val="FF0000"/>
                </a:solidFill>
              </a:rPr>
              <a:t>政羅教網</a:t>
            </a:r>
            <a:r>
              <a:rPr lang="zh-TW" altLang="en-US" sz="4300" dirty="0"/>
              <a:t>無羈絆</a:t>
            </a:r>
            <a:r>
              <a:rPr lang="zh-TW" altLang="en-US" sz="4300" dirty="0" smtClean="0"/>
              <a:t>，無</a:t>
            </a:r>
            <a:r>
              <a:rPr lang="zh-TW" altLang="en-US" sz="4300" dirty="0"/>
              <a:t>羈絆，前程遠，向前向前向前進展</a:t>
            </a:r>
            <a:r>
              <a:rPr lang="zh-TW" altLang="en-US" sz="4300" dirty="0" smtClean="0"/>
              <a:t>，復旦</a:t>
            </a:r>
            <a:r>
              <a:rPr lang="zh-TW" altLang="en-US" sz="4300" dirty="0"/>
              <a:t>復旦旦復旦，日月光華同燦爛。</a:t>
            </a:r>
          </a:p>
          <a:p>
            <a:endParaRPr lang="zh-TW" altLang="en-US" sz="4300" dirty="0"/>
          </a:p>
          <a:p>
            <a:r>
              <a:rPr lang="zh-TW" altLang="en-US" sz="4300" dirty="0" smtClean="0"/>
              <a:t>復旦</a:t>
            </a:r>
            <a:r>
              <a:rPr lang="zh-TW" altLang="en-US" sz="4300" dirty="0"/>
              <a:t>復旦旦復旦，</a:t>
            </a:r>
            <a:r>
              <a:rPr lang="zh-TW" altLang="en-US" sz="4300" dirty="0">
                <a:solidFill>
                  <a:srgbClr val="FF0000"/>
                </a:solidFill>
              </a:rPr>
              <a:t>師生一德</a:t>
            </a:r>
            <a:r>
              <a:rPr lang="zh-TW" altLang="en-US" sz="4300" dirty="0"/>
              <a:t>精神貫</a:t>
            </a:r>
            <a:r>
              <a:rPr lang="zh-TW" altLang="en-US" sz="4300" dirty="0" smtClean="0"/>
              <a:t>；鞏固</a:t>
            </a:r>
            <a:r>
              <a:rPr lang="zh-TW" altLang="en-US" sz="4300" dirty="0"/>
              <a:t>學校，維護國家，先憂後樂交相勉</a:t>
            </a:r>
            <a:r>
              <a:rPr lang="zh-TW" altLang="en-US" sz="4300" dirty="0" smtClean="0"/>
              <a:t>，交</a:t>
            </a:r>
            <a:r>
              <a:rPr lang="zh-TW" altLang="en-US" sz="4300" dirty="0"/>
              <a:t>相勉，前程遠，向前向前向前進展</a:t>
            </a:r>
            <a:r>
              <a:rPr lang="zh-TW" altLang="en-US" sz="4300" dirty="0" smtClean="0"/>
              <a:t>，復旦</a:t>
            </a:r>
            <a:r>
              <a:rPr lang="zh-TW" altLang="en-US" sz="4300" dirty="0"/>
              <a:t>復旦旦復旦，日月光華同燦爛。</a:t>
            </a:r>
          </a:p>
          <a:p>
            <a:endParaRPr lang="zh-TW" altLang="en-US" sz="4300" dirty="0"/>
          </a:p>
          <a:p>
            <a:r>
              <a:rPr lang="zh-TW" altLang="en-US" sz="4300" dirty="0" smtClean="0"/>
              <a:t>復旦</a:t>
            </a:r>
            <a:r>
              <a:rPr lang="zh-TW" altLang="en-US" sz="4300" dirty="0"/>
              <a:t>復旦旦復旦，滬濱屹立東南冠</a:t>
            </a:r>
            <a:r>
              <a:rPr lang="zh-TW" altLang="en-US" sz="4300" dirty="0" smtClean="0"/>
              <a:t>；作</a:t>
            </a:r>
            <a:r>
              <a:rPr lang="zh-TW" altLang="en-US" sz="4300" dirty="0"/>
              <a:t>育國士，恢廓學風，震歐鑠美聲名滿</a:t>
            </a:r>
            <a:r>
              <a:rPr lang="zh-TW" altLang="en-US" sz="4300" dirty="0" smtClean="0"/>
              <a:t>，聲名</a:t>
            </a:r>
            <a:r>
              <a:rPr lang="zh-TW" altLang="en-US" sz="4300" dirty="0"/>
              <a:t>滿，前程遠，向前向前向前進展</a:t>
            </a:r>
            <a:r>
              <a:rPr lang="zh-TW" altLang="en-US" sz="4300" dirty="0" smtClean="0"/>
              <a:t>，復旦</a:t>
            </a:r>
            <a:r>
              <a:rPr lang="zh-TW" altLang="en-US" sz="4300" dirty="0"/>
              <a:t>復旦旦復旦，日月光華同燦爛。</a:t>
            </a:r>
          </a:p>
        </p:txBody>
      </p:sp>
    </p:spTree>
    <p:extLst>
      <p:ext uri="{BB962C8B-B14F-4D97-AF65-F5344CB8AC3E}">
        <p14:creationId xmlns:p14="http://schemas.microsoft.com/office/powerpoint/2010/main" val="21337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劉大白（</a:t>
            </a:r>
            <a:r>
              <a:rPr lang="en-US" altLang="zh-TW" dirty="0" smtClean="0"/>
              <a:t>1880-1932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46" y="1600200"/>
            <a:ext cx="3517108" cy="4525963"/>
          </a:xfrm>
        </p:spPr>
      </p:pic>
    </p:spTree>
    <p:extLst>
      <p:ext uri="{BB962C8B-B14F-4D97-AF65-F5344CB8AC3E}">
        <p14:creationId xmlns:p14="http://schemas.microsoft.com/office/powerpoint/2010/main" val="8496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豐子愷（</a:t>
            </a:r>
            <a:r>
              <a:rPr lang="en-US" altLang="zh-TW" dirty="0" smtClean="0"/>
              <a:t>1898-1975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" y="1484784"/>
            <a:ext cx="4685972" cy="537321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08" y="1484785"/>
            <a:ext cx="4624192" cy="53732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519808" cy="53732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46" y="1484784"/>
            <a:ext cx="4605853" cy="537321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2" y="1340767"/>
            <a:ext cx="4340296" cy="551723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92" y="1196751"/>
            <a:ext cx="9144000" cy="56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3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1927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復旦首</a:t>
            </a:r>
            <a:r>
              <a:rPr lang="zh-TW" altLang="en-US" dirty="0"/>
              <a:t>開男女合校同</a:t>
            </a:r>
            <a:r>
              <a:rPr lang="zh-TW" altLang="en-US" dirty="0" smtClean="0"/>
              <a:t>學制</a:t>
            </a:r>
            <a:endParaRPr lang="en-US" altLang="zh-TW" dirty="0" smtClean="0"/>
          </a:p>
          <a:p>
            <a:r>
              <a:rPr lang="zh-TW" altLang="en-US" dirty="0" smtClean="0"/>
              <a:t>上海</a:t>
            </a:r>
            <a:r>
              <a:rPr lang="zh-TW" altLang="en-US" dirty="0"/>
              <a:t>清</a:t>
            </a:r>
            <a:r>
              <a:rPr lang="zh-TW" altLang="en-US" dirty="0" smtClean="0"/>
              <a:t>黨</a:t>
            </a:r>
            <a:r>
              <a:rPr lang="en-US" altLang="zh-TW" dirty="0" smtClean="0"/>
              <a:t>(</a:t>
            </a:r>
            <a:r>
              <a:rPr lang="zh-TW" altLang="en-US" dirty="0" smtClean="0"/>
              <a:t>四一二事件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杜</a:t>
            </a:r>
            <a:r>
              <a:rPr lang="zh-TW" altLang="en-US" dirty="0"/>
              <a:t>月笙（</a:t>
            </a:r>
            <a:r>
              <a:rPr lang="en-US" altLang="zh-TW" dirty="0" smtClean="0"/>
              <a:t>1888-1951</a:t>
            </a:r>
            <a:r>
              <a:rPr lang="zh-TW" altLang="en-US" dirty="0" smtClean="0"/>
              <a:t>）</a:t>
            </a:r>
            <a:r>
              <a:rPr lang="zh-TW" altLang="en-US" dirty="0" smtClean="0">
                <a:latin typeface="新細明體"/>
                <a:ea typeface="新細明體"/>
              </a:rPr>
              <a:t>：復旦大學校董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3960440" cy="33123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95440"/>
            <a:ext cx="4464496" cy="33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1905</a:t>
            </a:r>
            <a:r>
              <a:rPr lang="zh-TW" altLang="en-US" dirty="0">
                <a:latin typeface="新細明體"/>
              </a:rPr>
              <a:t>年</a:t>
            </a:r>
            <a:r>
              <a:rPr lang="en-US" altLang="zh-TW" dirty="0"/>
              <a:t>(</a:t>
            </a:r>
            <a:r>
              <a:rPr lang="zh-TW" altLang="zh-TW" dirty="0"/>
              <a:t>光緒乙巳年八月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zh-TW" dirty="0"/>
              <a:t>馬良</a:t>
            </a:r>
            <a:r>
              <a:rPr lang="en-US" altLang="zh-TW" dirty="0"/>
              <a:t>(</a:t>
            </a:r>
            <a:r>
              <a:rPr lang="zh-TW" altLang="zh-TW" dirty="0"/>
              <a:t>相伯</a:t>
            </a:r>
            <a:r>
              <a:rPr lang="en-US" altLang="zh-TW" dirty="0"/>
              <a:t>)</a:t>
            </a:r>
            <a:r>
              <a:rPr lang="zh-TW" altLang="zh-TW" dirty="0"/>
              <a:t>校長，率領華籍師生，不滿法國籍神父</a:t>
            </a:r>
            <a:r>
              <a:rPr lang="zh-TW" altLang="en-US" dirty="0"/>
              <a:t>南從周</a:t>
            </a:r>
            <a:r>
              <a:rPr lang="en-US" altLang="zh-TW" dirty="0"/>
              <a:t>(Francoise Perrin)</a:t>
            </a:r>
            <a:r>
              <a:rPr lang="zh-TW" altLang="en-US" dirty="0"/>
              <a:t>為總教習</a:t>
            </a:r>
            <a:r>
              <a:rPr lang="zh-TW" altLang="zh-TW" dirty="0"/>
              <a:t>，離校另建</a:t>
            </a:r>
            <a:r>
              <a:rPr lang="zh-TW" altLang="zh-TW" dirty="0" smtClean="0"/>
              <a:t>學校</a:t>
            </a:r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8"/>
            <a:ext cx="604867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53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杜月笙（</a:t>
            </a:r>
            <a:r>
              <a:rPr lang="en-US" altLang="zh-TW" dirty="0"/>
              <a:t>1888-1951</a:t>
            </a:r>
            <a:r>
              <a:rPr lang="zh-TW" altLang="en-US" dirty="0"/>
              <a:t>）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1"/>
            <a:ext cx="4176464" cy="518457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1"/>
            <a:ext cx="4354958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杜月笙（</a:t>
            </a:r>
            <a:r>
              <a:rPr lang="en-US" altLang="zh-TW" dirty="0"/>
              <a:t>1888-1951</a:t>
            </a:r>
            <a:r>
              <a:rPr lang="zh-TW" altLang="en-US" dirty="0"/>
              <a:t>）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248472" cy="511256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56" y="1628800"/>
            <a:ext cx="444184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杜月笙（</a:t>
            </a:r>
            <a:r>
              <a:rPr lang="en-US" altLang="zh-TW" dirty="0"/>
              <a:t>1888-1951</a:t>
            </a:r>
            <a:r>
              <a:rPr lang="zh-TW" altLang="en-US" dirty="0"/>
              <a:t>）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888163" cy="4525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4464496" cy="50405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08912" cy="52565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35292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altLang="zh-TW" dirty="0"/>
              <a:t>1928	</a:t>
            </a:r>
            <a:r>
              <a:rPr lang="zh-TW" altLang="en-US" dirty="0"/>
              <a:t>文、理、商、</a:t>
            </a:r>
            <a:r>
              <a:rPr lang="zh-TW" altLang="en-US" dirty="0" smtClean="0"/>
              <a:t>法學院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1930</a:t>
            </a:r>
            <a:r>
              <a:rPr lang="zh-TW" altLang="en-US" dirty="0" smtClean="0"/>
              <a:t>       </a:t>
            </a:r>
            <a:r>
              <a:rPr lang="zh-TW" altLang="zh-TW" dirty="0" smtClean="0"/>
              <a:t>上海</a:t>
            </a:r>
            <a:r>
              <a:rPr lang="zh-TW" altLang="zh-TW" dirty="0"/>
              <a:t>人數達到</a:t>
            </a:r>
            <a:r>
              <a:rPr lang="en-US" altLang="zh-TW" dirty="0"/>
              <a:t>300</a:t>
            </a:r>
            <a:r>
              <a:rPr lang="zh-TW" altLang="zh-TW" dirty="0"/>
              <a:t>萬</a:t>
            </a:r>
            <a:r>
              <a:rPr lang="zh-TW" altLang="zh-TW" dirty="0" smtClean="0"/>
              <a:t>人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1937</a:t>
            </a:r>
            <a:r>
              <a:rPr lang="en-US" altLang="zh-TW" dirty="0"/>
              <a:t>	</a:t>
            </a:r>
            <a:r>
              <a:rPr lang="zh-TW" altLang="en-US" dirty="0"/>
              <a:t>對日抗戰</a:t>
            </a:r>
            <a:r>
              <a:rPr lang="zh-TW" altLang="en-US" dirty="0" smtClean="0"/>
              <a:t>爆發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學生</a:t>
            </a:r>
            <a:r>
              <a:rPr lang="zh-TW" altLang="en-US" dirty="0"/>
              <a:t>達到</a:t>
            </a:r>
            <a:r>
              <a:rPr lang="en-US" altLang="zh-TW" dirty="0"/>
              <a:t>2200</a:t>
            </a:r>
            <a:r>
              <a:rPr lang="zh-TW" altLang="en-US" dirty="0"/>
              <a:t>餘人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代</a:t>
            </a:r>
            <a:r>
              <a:rPr lang="zh-TW" altLang="en-US" dirty="0"/>
              <a:t>校長吳南軒（</a:t>
            </a:r>
            <a:r>
              <a:rPr lang="en-US" altLang="zh-TW" dirty="0" smtClean="0"/>
              <a:t>1893-1980</a:t>
            </a:r>
            <a:r>
              <a:rPr lang="zh-TW" altLang="en-US" dirty="0" smtClean="0"/>
              <a:t>）</a:t>
            </a:r>
            <a:r>
              <a:rPr lang="zh-TW" altLang="en-US" dirty="0"/>
              <a:t>率部分師生隨政府西遷入川，與「大夏大學」聯合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入</a:t>
            </a:r>
            <a:r>
              <a:rPr lang="zh-TW" altLang="en-US" dirty="0"/>
              <a:t>廬山，後遷貴陽	</a:t>
            </a:r>
          </a:p>
        </p:txBody>
      </p:sp>
    </p:spTree>
    <p:extLst>
      <p:ext uri="{BB962C8B-B14F-4D97-AF65-F5344CB8AC3E}">
        <p14:creationId xmlns:p14="http://schemas.microsoft.com/office/powerpoint/2010/main" val="11204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吳南軒（</a:t>
            </a:r>
            <a:r>
              <a:rPr lang="en-US" altLang="zh-TW" dirty="0"/>
              <a:t>1893-1980</a:t>
            </a:r>
            <a:r>
              <a:rPr lang="zh-TW" altLang="en-US" dirty="0"/>
              <a:t>）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40871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4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廬山復旦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復旦大夏第一聯合大學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600200"/>
            <a:ext cx="4752528" cy="4925144"/>
          </a:xfrm>
        </p:spPr>
      </p:pic>
    </p:spTree>
    <p:extLst>
      <p:ext uri="{BB962C8B-B14F-4D97-AF65-F5344CB8AC3E}">
        <p14:creationId xmlns:p14="http://schemas.microsoft.com/office/powerpoint/2010/main" val="10529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貴陽烏江復旦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344740" cy="4968552"/>
          </a:xfrm>
        </p:spPr>
      </p:pic>
    </p:spTree>
    <p:extLst>
      <p:ext uri="{BB962C8B-B14F-4D97-AF65-F5344CB8AC3E}">
        <p14:creationId xmlns:p14="http://schemas.microsoft.com/office/powerpoint/2010/main" val="16470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1938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復旦大學與大夏大學分手，立校於四川重慶北碚夏</a:t>
            </a:r>
            <a:r>
              <a:rPr lang="zh-TW" altLang="en-US" dirty="0" smtClean="0"/>
              <a:t>壩</a:t>
            </a:r>
            <a:r>
              <a:rPr lang="en-US" altLang="zh-TW" dirty="0" smtClean="0"/>
              <a:t>(1938-1946)</a:t>
            </a:r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2" y="2852936"/>
            <a:ext cx="4187562" cy="36724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1275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1938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復旦大學與大夏大學分手，立校於四川重慶北碚夏</a:t>
            </a:r>
            <a:r>
              <a:rPr lang="zh-TW" altLang="en-US" dirty="0" smtClean="0"/>
              <a:t>壩</a:t>
            </a:r>
            <a:r>
              <a:rPr lang="en-US" altLang="zh-TW" dirty="0" smtClean="0"/>
              <a:t>(1938-1946)</a:t>
            </a:r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39897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45"/>
            <a:ext cx="9144000" cy="407707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45"/>
            <a:ext cx="925252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1938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r>
              <a:rPr lang="en-US" altLang="zh-TW" dirty="0"/>
              <a:t>.</a:t>
            </a:r>
            <a:r>
              <a:rPr lang="zh-TW" altLang="en-US" dirty="0"/>
              <a:t>上海部分教職員及同學改遷上海舊公共租界，於赫德路租屋上課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75608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r>
              <a:rPr lang="en-US" altLang="zh-TW" dirty="0"/>
              <a:t>.</a:t>
            </a:r>
            <a:r>
              <a:rPr lang="zh-TW" altLang="zh-TW" dirty="0"/>
              <a:t>校友于右任在《尚書•大傳•卿雲歌》中取</a:t>
            </a:r>
            <a:r>
              <a:rPr lang="zh-TW" altLang="zh-TW" dirty="0" smtClean="0"/>
              <a:t>「</a:t>
            </a:r>
            <a:r>
              <a:rPr lang="zh-TW" altLang="en-US" dirty="0"/>
              <a:t>卿雲爛兮，糺縵縵兮</a:t>
            </a:r>
            <a:r>
              <a:rPr lang="zh-TW" altLang="en-US" dirty="0" smtClean="0"/>
              <a:t>。日月</a:t>
            </a:r>
            <a:r>
              <a:rPr lang="zh-TW" altLang="en-US" dirty="0"/>
              <a:t>光華，旦復旦兮。</a:t>
            </a:r>
            <a:r>
              <a:rPr lang="zh-TW" altLang="zh-TW" dirty="0" smtClean="0"/>
              <a:t>」</a:t>
            </a:r>
            <a:r>
              <a:rPr lang="zh-TW" altLang="zh-TW" dirty="0"/>
              <a:t>一詞為名，設立「復旦公學」，屬於「高等學堂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1905</a:t>
            </a:r>
            <a:r>
              <a:rPr lang="zh-TW" altLang="en-US" dirty="0">
                <a:latin typeface="新細明體"/>
                <a:ea typeface="新細明體"/>
              </a:rPr>
              <a:t>年</a:t>
            </a:r>
            <a:r>
              <a:rPr lang="en-US" altLang="zh-TW" dirty="0" smtClean="0"/>
              <a:t>(</a:t>
            </a:r>
            <a:r>
              <a:rPr lang="zh-TW" altLang="zh-TW" dirty="0"/>
              <a:t>光緒乙巳年八月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3238"/>
            <a:ext cx="43924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1941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復旦大學</a:t>
            </a:r>
            <a:r>
              <a:rPr lang="zh-TW" altLang="en-US" dirty="0"/>
              <a:t>改為「國立」，上海改稱「國立復旦大學上海補習部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珍珠港</a:t>
            </a:r>
            <a:r>
              <a:rPr lang="zh-TW" altLang="en-US" dirty="0"/>
              <a:t>事件爆發</a:t>
            </a:r>
          </a:p>
        </p:txBody>
      </p:sp>
    </p:spTree>
    <p:extLst>
      <p:ext uri="{BB962C8B-B14F-4D97-AF65-F5344CB8AC3E}">
        <p14:creationId xmlns:p14="http://schemas.microsoft.com/office/powerpoint/2010/main" val="11041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1945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渝</a:t>
            </a:r>
            <a:r>
              <a:rPr lang="zh-TW" altLang="en-US" dirty="0"/>
              <a:t>滬合併，學生達</a:t>
            </a:r>
            <a:r>
              <a:rPr lang="en-US" altLang="zh-TW" dirty="0"/>
              <a:t>3000</a:t>
            </a:r>
            <a:r>
              <a:rPr lang="zh-TW" altLang="en-US" dirty="0"/>
              <a:t>餘人</a:t>
            </a:r>
          </a:p>
          <a:p>
            <a:r>
              <a:rPr lang="zh-TW" altLang="en-US" dirty="0"/>
              <a:t>重慶復旦大學改為「相輝學院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對</a:t>
            </a:r>
            <a:r>
              <a:rPr lang="zh-TW" altLang="en-US" dirty="0"/>
              <a:t>日抗戰勝利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61206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/>
              <a:t>1</a:t>
            </a:r>
            <a:r>
              <a:rPr lang="en-US" altLang="zh-TW" dirty="0" smtClean="0"/>
              <a:t>946</a:t>
            </a:r>
            <a:r>
              <a:rPr lang="zh-TW" altLang="en-US" dirty="0" smtClean="0"/>
              <a:t>年</a:t>
            </a:r>
            <a:r>
              <a:rPr lang="en-US" altLang="zh-TW" dirty="0"/>
              <a:t>	</a:t>
            </a:r>
            <a:endParaRPr lang="en-US" altLang="zh-TW" dirty="0" smtClean="0"/>
          </a:p>
          <a:p>
            <a:r>
              <a:rPr lang="zh-TW" altLang="en-US" dirty="0" smtClean="0"/>
              <a:t>復旦大學</a:t>
            </a:r>
            <a:r>
              <a:rPr lang="zh-TW" altLang="en-US" dirty="0"/>
              <a:t>招生，報名達到</a:t>
            </a:r>
            <a:r>
              <a:rPr lang="en-US" altLang="zh-TW" dirty="0"/>
              <a:t>12000</a:t>
            </a:r>
            <a:r>
              <a:rPr lang="zh-TW" altLang="en-US" dirty="0"/>
              <a:t>餘</a:t>
            </a:r>
            <a:r>
              <a:rPr lang="zh-TW" altLang="en-US" dirty="0" smtClean="0"/>
              <a:t>人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384376" cy="49685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24036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b="1" dirty="0" smtClean="0"/>
              <a:t>1949</a:t>
            </a:r>
            <a:r>
              <a:rPr lang="zh-TW" altLang="en-US" b="1" dirty="0" smtClean="0"/>
              <a:t>年</a:t>
            </a:r>
            <a:r>
              <a:rPr lang="en-US" altLang="zh-TW" b="1" dirty="0"/>
              <a:t>	</a:t>
            </a:r>
            <a:endParaRPr lang="en-US" altLang="zh-TW" b="1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r>
              <a:rPr lang="zh-TW" altLang="en-US" dirty="0" smtClean="0"/>
              <a:t>五月</a:t>
            </a:r>
            <a:r>
              <a:rPr lang="zh-TW" altLang="en-US" dirty="0"/>
              <a:t>，政府遷臺，始有復旦復校之議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78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馬相</a:t>
            </a:r>
            <a:r>
              <a:rPr lang="zh-TW" altLang="en-US" dirty="0"/>
              <a:t>伯（</a:t>
            </a:r>
            <a:r>
              <a:rPr lang="en-US" altLang="zh-TW" dirty="0" smtClean="0"/>
              <a:t>1840-1939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5976664" cy="499715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5704062" cy="50405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24" y="1512168"/>
            <a:ext cx="5147460" cy="53458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12168"/>
            <a:ext cx="7056784" cy="51571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23286"/>
            <a:ext cx="6912768" cy="54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李登輝（</a:t>
            </a:r>
            <a:r>
              <a:rPr lang="en-US" altLang="zh-TW" dirty="0" smtClean="0"/>
              <a:t>1872-1947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5904656" cy="518457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650"/>
            <a:ext cx="9144000" cy="52787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4" y="1546225"/>
            <a:ext cx="5311973" cy="37655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888432" cy="482453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8892480" cy="5657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1546225"/>
            <a:ext cx="7848872" cy="46609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0" y="2439705"/>
            <a:ext cx="5040559" cy="363477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674812"/>
            <a:ext cx="7920880" cy="470852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200150"/>
            <a:ext cx="4572000" cy="565785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" y="1193078"/>
            <a:ext cx="4557946" cy="56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于右</a:t>
            </a:r>
            <a:r>
              <a:rPr lang="zh-TW" altLang="en-US" dirty="0"/>
              <a:t>任（</a:t>
            </a:r>
            <a:r>
              <a:rPr lang="en-US" altLang="zh-TW" dirty="0" smtClean="0"/>
              <a:t>1879-1964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536504" cy="316230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75653"/>
            <a:ext cx="5364088" cy="41962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5080000" cy="51756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00" y="1233955"/>
            <a:ext cx="7200800" cy="56076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" y="1233954"/>
            <a:ext cx="6371844" cy="529138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800"/>
            <a:ext cx="5763964" cy="532396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54524"/>
            <a:ext cx="4248472" cy="56034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" y="1196752"/>
            <a:ext cx="4835384" cy="56612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60" y="1243853"/>
            <a:ext cx="4231840" cy="55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1909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8352928" cy="4997152"/>
          </a:xfrm>
        </p:spPr>
      </p:pic>
    </p:spTree>
    <p:extLst>
      <p:ext uri="{BB962C8B-B14F-4D97-AF65-F5344CB8AC3E}">
        <p14:creationId xmlns:p14="http://schemas.microsoft.com/office/powerpoint/2010/main" val="23692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1925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992888" cy="4997152"/>
          </a:xfrm>
        </p:spPr>
      </p:pic>
    </p:spTree>
    <p:extLst>
      <p:ext uri="{BB962C8B-B14F-4D97-AF65-F5344CB8AC3E}">
        <p14:creationId xmlns:p14="http://schemas.microsoft.com/office/powerpoint/2010/main" val="1115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1928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0200"/>
            <a:ext cx="7920880" cy="5141168"/>
          </a:xfrm>
        </p:spPr>
      </p:pic>
    </p:spTree>
    <p:extLst>
      <p:ext uri="{BB962C8B-B14F-4D97-AF65-F5344CB8AC3E}">
        <p14:creationId xmlns:p14="http://schemas.microsoft.com/office/powerpoint/2010/main" val="18985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(1)</a:t>
            </a:r>
            <a:r>
              <a:rPr lang="zh-TW" altLang="zh-TW" dirty="0"/>
              <a:t>馬良為首任</a:t>
            </a:r>
            <a:r>
              <a:rPr lang="zh-TW" altLang="zh-TW" dirty="0" smtClean="0"/>
              <a:t>校長</a:t>
            </a:r>
            <a:r>
              <a:rPr lang="en-US" altLang="zh-TW" dirty="0" smtClean="0"/>
              <a:t>(1905-1906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1910-1912)</a:t>
            </a:r>
            <a:endParaRPr lang="zh-TW" altLang="zh-TW" dirty="0"/>
          </a:p>
          <a:p>
            <a:r>
              <a:rPr lang="en-US" altLang="zh-TW" dirty="0"/>
              <a:t>(2)</a:t>
            </a:r>
            <a:r>
              <a:rPr lang="zh-TW" altLang="zh-TW" dirty="0"/>
              <a:t>李登輝為</a:t>
            </a:r>
            <a:r>
              <a:rPr lang="zh-TW" altLang="zh-TW" dirty="0" smtClean="0"/>
              <a:t>教務長</a:t>
            </a:r>
            <a:r>
              <a:rPr lang="en-US" altLang="zh-TW" dirty="0" smtClean="0"/>
              <a:t>(1913-1941)</a:t>
            </a:r>
            <a:endParaRPr lang="zh-TW" altLang="zh-TW" dirty="0"/>
          </a:p>
          <a:p>
            <a:r>
              <a:rPr lang="en-US" altLang="zh-TW" dirty="0"/>
              <a:t>(3)</a:t>
            </a:r>
            <a:r>
              <a:rPr lang="zh-TW" altLang="zh-TW" dirty="0"/>
              <a:t>于右任為創辦人</a:t>
            </a:r>
            <a:r>
              <a:rPr lang="zh-TW" altLang="zh-TW" dirty="0" smtClean="0"/>
              <a:t>之一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1905</a:t>
            </a:r>
            <a:r>
              <a:rPr lang="zh-TW" altLang="en-US" dirty="0">
                <a:latin typeface="新細明體"/>
                <a:ea typeface="新細明體"/>
              </a:rPr>
              <a:t>年</a:t>
            </a:r>
            <a:r>
              <a:rPr lang="en-US" altLang="zh-TW" dirty="0" smtClean="0"/>
              <a:t>(</a:t>
            </a:r>
            <a:r>
              <a:rPr lang="zh-TW" altLang="zh-TW" dirty="0"/>
              <a:t>光緒乙巳年八月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430970"/>
            <a:ext cx="1905000" cy="32011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7" y="3419116"/>
            <a:ext cx="2059943" cy="32129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78466"/>
            <a:ext cx="238507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1931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200"/>
            <a:ext cx="7704856" cy="5069160"/>
          </a:xfrm>
        </p:spPr>
      </p:pic>
    </p:spTree>
    <p:extLst>
      <p:ext uri="{BB962C8B-B14F-4D97-AF65-F5344CB8AC3E}">
        <p14:creationId xmlns:p14="http://schemas.microsoft.com/office/powerpoint/2010/main" val="20580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1932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200"/>
            <a:ext cx="7488832" cy="4925144"/>
          </a:xfrm>
        </p:spPr>
      </p:pic>
    </p:spTree>
    <p:extLst>
      <p:ext uri="{BB962C8B-B14F-4D97-AF65-F5344CB8AC3E}">
        <p14:creationId xmlns:p14="http://schemas.microsoft.com/office/powerpoint/2010/main" val="218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1945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0200"/>
            <a:ext cx="7848872" cy="5069160"/>
          </a:xfrm>
        </p:spPr>
      </p:pic>
    </p:spTree>
    <p:extLst>
      <p:ext uri="{BB962C8B-B14F-4D97-AF65-F5344CB8AC3E}">
        <p14:creationId xmlns:p14="http://schemas.microsoft.com/office/powerpoint/2010/main" val="3837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1949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600200"/>
            <a:ext cx="5400600" cy="5069160"/>
          </a:xfrm>
        </p:spPr>
      </p:pic>
    </p:spTree>
    <p:extLst>
      <p:ext uri="{BB962C8B-B14F-4D97-AF65-F5344CB8AC3E}">
        <p14:creationId xmlns:p14="http://schemas.microsoft.com/office/powerpoint/2010/main" val="29201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r>
              <a:rPr lang="en-US" altLang="zh-TW" dirty="0" smtClean="0"/>
              <a:t>.</a:t>
            </a:r>
            <a:r>
              <a:rPr lang="zh-TW" altLang="en-US" dirty="0" smtClean="0"/>
              <a:t>兩江總督周馥撥</a:t>
            </a:r>
            <a:r>
              <a:rPr lang="zh-TW" altLang="zh-TW" dirty="0" smtClean="0"/>
              <a:t>吳</a:t>
            </a:r>
            <a:r>
              <a:rPr lang="zh-TW" altLang="zh-TW" dirty="0"/>
              <a:t>淞舊鎮署為</a:t>
            </a:r>
            <a:r>
              <a:rPr lang="zh-TW" altLang="zh-TW" dirty="0" smtClean="0"/>
              <a:t>校舍</a:t>
            </a:r>
            <a:r>
              <a:rPr lang="zh-TW" altLang="en-US" dirty="0" smtClean="0"/>
              <a:t>，另給</a:t>
            </a:r>
            <a:r>
              <a:rPr lang="en-US" altLang="zh-TW" dirty="0" smtClean="0"/>
              <a:t>2</a:t>
            </a:r>
            <a:r>
              <a:rPr lang="zh-TW" altLang="en-US" dirty="0" smtClean="0"/>
              <a:t>萬兩白銀做為辦學經費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1905</a:t>
            </a:r>
            <a:r>
              <a:rPr lang="zh-TW" altLang="en-US" dirty="0">
                <a:latin typeface="新細明體"/>
                <a:ea typeface="新細明體"/>
              </a:rPr>
              <a:t>年</a:t>
            </a:r>
            <a:r>
              <a:rPr lang="en-US" altLang="zh-TW" dirty="0" smtClean="0"/>
              <a:t>(</a:t>
            </a:r>
            <a:r>
              <a:rPr lang="zh-TW" altLang="zh-TW" dirty="0"/>
              <a:t>光緒乙巳年八月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52328"/>
            <a:ext cx="4896544" cy="38450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97664"/>
            <a:ext cx="3035153" cy="39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周馥（</a:t>
            </a:r>
            <a:r>
              <a:rPr lang="en-US" altLang="zh-TW" dirty="0"/>
              <a:t>1837</a:t>
            </a:r>
            <a:r>
              <a:rPr lang="zh-TW" altLang="en-US" dirty="0"/>
              <a:t>年－</a:t>
            </a:r>
            <a:r>
              <a:rPr lang="en-US" altLang="zh-TW" dirty="0"/>
              <a:t>1921</a:t>
            </a:r>
            <a:r>
              <a:rPr lang="zh-TW" altLang="en-US" dirty="0"/>
              <a:t>年）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光緒</a:t>
            </a:r>
            <a:r>
              <a:rPr lang="en-US" altLang="zh-TW" dirty="0" smtClean="0"/>
              <a:t>28</a:t>
            </a:r>
            <a:r>
              <a:rPr lang="zh-TW" altLang="en-US" dirty="0" smtClean="0"/>
              <a:t>年</a:t>
            </a:r>
            <a:r>
              <a:rPr lang="zh-TW" altLang="en-US" dirty="0"/>
              <a:t>（</a:t>
            </a:r>
            <a:r>
              <a:rPr lang="en-US" altLang="zh-TW" dirty="0" smtClean="0"/>
              <a:t>1902</a:t>
            </a:r>
            <a:r>
              <a:rPr lang="zh-TW" altLang="en-US" dirty="0" smtClean="0"/>
              <a:t>）</a:t>
            </a:r>
            <a:r>
              <a:rPr lang="zh-TW" altLang="en-US" dirty="0"/>
              <a:t>四月</a:t>
            </a:r>
            <a:r>
              <a:rPr lang="zh-TW" altLang="en-US" dirty="0" smtClean="0"/>
              <a:t>，任</a:t>
            </a:r>
            <a:r>
              <a:rPr lang="zh-TW" altLang="en-US" dirty="0"/>
              <a:t>山東</a:t>
            </a:r>
            <a:r>
              <a:rPr lang="zh-TW" altLang="en-US" dirty="0" smtClean="0"/>
              <a:t>巡撫加</a:t>
            </a:r>
            <a:r>
              <a:rPr lang="zh-TW" altLang="en-US" dirty="0"/>
              <a:t>兵部尚書銜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光緒</a:t>
            </a:r>
            <a:r>
              <a:rPr lang="en-US" altLang="zh-TW" dirty="0" smtClean="0"/>
              <a:t>30</a:t>
            </a:r>
            <a:r>
              <a:rPr lang="zh-TW" altLang="en-US" dirty="0" smtClean="0"/>
              <a:t>年</a:t>
            </a:r>
            <a:r>
              <a:rPr lang="zh-TW" altLang="en-US" dirty="0"/>
              <a:t>（</a:t>
            </a:r>
            <a:r>
              <a:rPr lang="en-US" altLang="zh-TW" dirty="0"/>
              <a:t>1904</a:t>
            </a:r>
            <a:r>
              <a:rPr lang="zh-TW" altLang="en-US" dirty="0"/>
              <a:t>年）九月，署</a:t>
            </a:r>
            <a:r>
              <a:rPr lang="zh-TW" altLang="en-US" dirty="0">
                <a:solidFill>
                  <a:srgbClr val="FF0000"/>
                </a:solidFill>
              </a:rPr>
              <a:t>兩江總督</a:t>
            </a:r>
            <a:r>
              <a:rPr lang="zh-TW" altLang="en-US" dirty="0"/>
              <a:t>兼南洋大臣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光緒</a:t>
            </a:r>
            <a:r>
              <a:rPr lang="en-US" altLang="zh-TW" dirty="0" smtClean="0"/>
              <a:t>32</a:t>
            </a:r>
            <a:r>
              <a:rPr lang="zh-TW" altLang="en-US" dirty="0" smtClean="0"/>
              <a:t>年</a:t>
            </a:r>
            <a:r>
              <a:rPr lang="zh-TW" altLang="en-US" dirty="0"/>
              <a:t>（</a:t>
            </a:r>
            <a:r>
              <a:rPr lang="en-US" altLang="zh-TW" dirty="0"/>
              <a:t>1906</a:t>
            </a:r>
            <a:r>
              <a:rPr lang="zh-TW" altLang="en-US" dirty="0"/>
              <a:t>年）七月，調任閩浙總督</a:t>
            </a:r>
            <a:r>
              <a:rPr lang="zh-TW" altLang="en-US" dirty="0" smtClean="0"/>
              <a:t>，旋</a:t>
            </a:r>
            <a:r>
              <a:rPr lang="zh-TW" altLang="en-US" dirty="0"/>
              <a:t>又調補兩廣總督。</a:t>
            </a:r>
            <a:r>
              <a:rPr lang="zh-TW" altLang="en-US" dirty="0" smtClean="0"/>
              <a:t>次年，</a:t>
            </a:r>
            <a:r>
              <a:rPr lang="zh-TW" altLang="en-US" dirty="0"/>
              <a:t>奏請「回籍就醫」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民國</a:t>
            </a:r>
            <a:r>
              <a:rPr lang="en-US" altLang="zh-TW" dirty="0" smtClean="0">
                <a:solidFill>
                  <a:srgbClr val="FF0000"/>
                </a:solidFill>
              </a:rPr>
              <a:t>10</a:t>
            </a:r>
            <a:r>
              <a:rPr lang="zh-TW" altLang="en-US" dirty="0" smtClean="0">
                <a:solidFill>
                  <a:srgbClr val="FF0000"/>
                </a:solidFill>
              </a:rPr>
              <a:t>年</a:t>
            </a:r>
            <a:r>
              <a:rPr lang="zh-TW" altLang="en-US" dirty="0"/>
              <a:t>（</a:t>
            </a:r>
            <a:r>
              <a:rPr lang="en-US" altLang="zh-TW" dirty="0">
                <a:solidFill>
                  <a:srgbClr val="FF0000"/>
                </a:solidFill>
              </a:rPr>
              <a:t>1921</a:t>
            </a:r>
            <a:r>
              <a:rPr lang="zh-TW" altLang="en-US" dirty="0"/>
              <a:t>年）八月二十一，病逝德壽於天津寓所，終年</a:t>
            </a:r>
            <a:r>
              <a:rPr lang="en-US" altLang="zh-TW" dirty="0"/>
              <a:t>84</a:t>
            </a:r>
            <a:r>
              <a:rPr lang="zh-TW" altLang="en-US" dirty="0"/>
              <a:t>歲。</a:t>
            </a:r>
          </a:p>
        </p:txBody>
      </p:sp>
    </p:spTree>
    <p:extLst>
      <p:ext uri="{BB962C8B-B14F-4D97-AF65-F5344CB8AC3E}">
        <p14:creationId xmlns:p14="http://schemas.microsoft.com/office/powerpoint/2010/main" val="11902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zh-TW" dirty="0"/>
              <a:t>庚子後新政，清廷詔令普設「新式學堂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r>
              <a:rPr lang="en-US" altLang="zh-TW" dirty="0"/>
              <a:t>2.1905</a:t>
            </a:r>
            <a:r>
              <a:rPr lang="zh-TW" altLang="zh-TW" dirty="0"/>
              <a:t>年，廢除科舉</a:t>
            </a:r>
            <a:r>
              <a:rPr lang="zh-TW" altLang="zh-TW" dirty="0" smtClean="0"/>
              <a:t>考試</a:t>
            </a: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r>
              <a:rPr lang="en-US" altLang="zh-TW" dirty="0"/>
              <a:t>3.</a:t>
            </a:r>
            <a:r>
              <a:rPr lang="zh-TW" altLang="zh-TW" dirty="0">
                <a:solidFill>
                  <a:srgbClr val="FF0000"/>
                </a:solidFill>
              </a:rPr>
              <a:t>日俄</a:t>
            </a:r>
            <a:r>
              <a:rPr lang="zh-TW" altLang="zh-TW" dirty="0"/>
              <a:t>戰爭</a:t>
            </a:r>
            <a:r>
              <a:rPr lang="en-US" altLang="zh-TW" dirty="0"/>
              <a:t>(1904~1905)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1905</a:t>
            </a:r>
            <a:r>
              <a:rPr lang="zh-TW" altLang="en-US" dirty="0">
                <a:latin typeface="新細明體"/>
                <a:ea typeface="新細明體"/>
              </a:rPr>
              <a:t>年</a:t>
            </a:r>
            <a:r>
              <a:rPr lang="en-US" altLang="zh-TW" dirty="0" smtClean="0"/>
              <a:t>(</a:t>
            </a:r>
            <a:r>
              <a:rPr lang="zh-TW" altLang="zh-TW" dirty="0"/>
              <a:t>光緒乙巳年八月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21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1907</a:t>
            </a:r>
            <a:r>
              <a:rPr lang="zh-TW" altLang="en-US" dirty="0" smtClean="0"/>
              <a:t>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嚴復</a:t>
            </a:r>
            <a:r>
              <a:rPr lang="zh-TW" altLang="en-US" dirty="0"/>
              <a:t>（</a:t>
            </a:r>
            <a:r>
              <a:rPr lang="en-US" altLang="zh-TW" dirty="0" smtClean="0"/>
              <a:t>1854-1921</a:t>
            </a:r>
            <a:r>
              <a:rPr lang="zh-TW" altLang="en-US" dirty="0" smtClean="0"/>
              <a:t>）</a:t>
            </a:r>
            <a:r>
              <a:rPr lang="zh-TW" altLang="zh-TW" dirty="0" smtClean="0"/>
              <a:t>任</a:t>
            </a:r>
            <a:r>
              <a:rPr lang="zh-TW" altLang="zh-TW" dirty="0"/>
              <a:t>校長</a:t>
            </a:r>
            <a:r>
              <a:rPr lang="zh-TW" altLang="zh-TW" dirty="0" smtClean="0"/>
              <a:t>→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zh-TW" altLang="zh-TW" dirty="0" smtClean="0"/>
              <a:t>夏</a:t>
            </a:r>
            <a:r>
              <a:rPr lang="zh-TW" altLang="zh-TW" dirty="0"/>
              <a:t>敬</a:t>
            </a:r>
            <a:r>
              <a:rPr lang="zh-TW" altLang="zh-TW" dirty="0" smtClean="0"/>
              <a:t>觀</a:t>
            </a:r>
            <a:r>
              <a:rPr lang="zh-TW" altLang="en-US" dirty="0"/>
              <a:t>（</a:t>
            </a:r>
            <a:r>
              <a:rPr lang="en-US" altLang="zh-TW" dirty="0" smtClean="0"/>
              <a:t>1875-1953</a:t>
            </a:r>
            <a:r>
              <a:rPr lang="zh-TW" altLang="en-US" dirty="0" smtClean="0"/>
              <a:t>）</a:t>
            </a:r>
            <a:r>
              <a:rPr lang="en-US" altLang="zh-TW" dirty="0" smtClean="0"/>
              <a:t>1908</a:t>
            </a:r>
            <a:r>
              <a:rPr lang="zh-TW" altLang="zh-TW" dirty="0"/>
              <a:t>監督</a:t>
            </a:r>
            <a:r>
              <a:rPr lang="zh-TW" altLang="zh-TW" dirty="0" smtClean="0"/>
              <a:t>→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</a:t>
            </a:r>
            <a:r>
              <a:rPr lang="zh-TW" altLang="zh-TW" dirty="0" smtClean="0"/>
              <a:t>高鳳謙</a:t>
            </a:r>
            <a:r>
              <a:rPr lang="zh-TW" altLang="en-US" dirty="0"/>
              <a:t>（</a:t>
            </a:r>
            <a:r>
              <a:rPr lang="en-US" altLang="zh-TW" dirty="0" smtClean="0"/>
              <a:t>1870-1936</a:t>
            </a:r>
            <a:r>
              <a:rPr lang="zh-TW" altLang="en-US" dirty="0"/>
              <a:t>）</a:t>
            </a:r>
            <a:r>
              <a:rPr lang="en-US" altLang="zh-TW" dirty="0" smtClean="0"/>
              <a:t>1909</a:t>
            </a:r>
            <a:r>
              <a:rPr lang="zh-TW" altLang="zh-TW" dirty="0"/>
              <a:t>監督</a:t>
            </a:r>
            <a:r>
              <a:rPr lang="zh-TW" altLang="zh-TW" dirty="0" smtClean="0"/>
              <a:t>→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      </a:t>
            </a:r>
            <a:r>
              <a:rPr lang="zh-TW" altLang="zh-TW" dirty="0" smtClean="0"/>
              <a:t>馬良</a:t>
            </a:r>
            <a:r>
              <a:rPr lang="en-US" altLang="zh-TW" dirty="0" smtClean="0"/>
              <a:t>1910</a:t>
            </a:r>
            <a:r>
              <a:rPr lang="zh-TW" altLang="zh-TW" dirty="0" smtClean="0"/>
              <a:t>監督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3412"/>
            <a:ext cx="4076700" cy="266891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03" y="4163412"/>
            <a:ext cx="3810000" cy="26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1334</Words>
  <Application>Microsoft Office PowerPoint</Application>
  <PresentationFormat>如螢幕大小 (4:3)</PresentationFormat>
  <Paragraphs>161</Paragraphs>
  <Slides>53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4" baseType="lpstr">
      <vt:lpstr>Office 佈景主題</vt:lpstr>
      <vt:lpstr>博學課程 復旦校史</vt:lpstr>
      <vt:lpstr>1905年(光緒乙巳年八月)</vt:lpstr>
      <vt:lpstr>1905年(光緒乙巳年八月)</vt:lpstr>
      <vt:lpstr>1905年(光緒乙巳年八月)</vt:lpstr>
      <vt:lpstr>1905年(光緒乙巳年八月)</vt:lpstr>
      <vt:lpstr>1905年(光緒乙巳年八月)</vt:lpstr>
      <vt:lpstr>周馥（1837年－1921年）</vt:lpstr>
      <vt:lpstr>1905年(光緒乙巳年八月)</vt:lpstr>
      <vt:lpstr>1907年</vt:lpstr>
      <vt:lpstr>嚴復其人</vt:lpstr>
      <vt:lpstr>1911年</vt:lpstr>
      <vt:lpstr>1912年</vt:lpstr>
      <vt:lpstr>孫文（1866-1925）其人</vt:lpstr>
      <vt:lpstr>孫文1921年廣州就任非常大總統</vt:lpstr>
      <vt:lpstr>1912年</vt:lpstr>
      <vt:lpstr>李公祠(今上海復旦中學)</vt:lpstr>
      <vt:lpstr>王寵惠（1881-1958）</vt:lpstr>
      <vt:lpstr>1913年</vt:lpstr>
      <vt:lpstr>俞鴻鈞（1898-1960）</vt:lpstr>
      <vt:lpstr>1915年</vt:lpstr>
      <vt:lpstr>1917年</vt:lpstr>
      <vt:lpstr>1917年</vt:lpstr>
      <vt:lpstr>1919年</vt:lpstr>
      <vt:lpstr>1920年</vt:lpstr>
      <vt:lpstr>1921年</vt:lpstr>
      <vt:lpstr>1925年</vt:lpstr>
      <vt:lpstr>劉大白（1880-1932）</vt:lpstr>
      <vt:lpstr>豐子愷（1898-1975）</vt:lpstr>
      <vt:lpstr>1927年</vt:lpstr>
      <vt:lpstr>杜月笙（1888-1951）</vt:lpstr>
      <vt:lpstr>杜月笙（1888-1951）</vt:lpstr>
      <vt:lpstr>杜月笙（1888-1951）</vt:lpstr>
      <vt:lpstr>PowerPoint 簡報</vt:lpstr>
      <vt:lpstr>吳南軒（1893-1980）</vt:lpstr>
      <vt:lpstr>廬山復旦 (復旦大夏第一聯合大學)</vt:lpstr>
      <vt:lpstr>貴陽烏江復旦</vt:lpstr>
      <vt:lpstr>1938年</vt:lpstr>
      <vt:lpstr>1938年</vt:lpstr>
      <vt:lpstr>1938年</vt:lpstr>
      <vt:lpstr>1941年</vt:lpstr>
      <vt:lpstr>1945年</vt:lpstr>
      <vt:lpstr>PowerPoint 簡報</vt:lpstr>
      <vt:lpstr>PowerPoint 簡報</vt:lpstr>
      <vt:lpstr>馬相伯（1840-1939）</vt:lpstr>
      <vt:lpstr>李登輝（1872-1947）</vt:lpstr>
      <vt:lpstr>于右任（1879-1964）</vt:lpstr>
      <vt:lpstr>1909</vt:lpstr>
      <vt:lpstr>1925</vt:lpstr>
      <vt:lpstr>1928</vt:lpstr>
      <vt:lpstr>1931年</vt:lpstr>
      <vt:lpstr>1932年</vt:lpstr>
      <vt:lpstr>1945年</vt:lpstr>
      <vt:lpstr>1949年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55</cp:revision>
  <dcterms:created xsi:type="dcterms:W3CDTF">2015-11-21T07:29:24Z</dcterms:created>
  <dcterms:modified xsi:type="dcterms:W3CDTF">2016-11-25T08:25:15Z</dcterms:modified>
</cp:coreProperties>
</file>